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6"/>
  </p:notesMasterIdLst>
  <p:sldIdLst>
    <p:sldId id="258" r:id="rId2"/>
    <p:sldId id="260" r:id="rId3"/>
    <p:sldId id="457" r:id="rId4"/>
    <p:sldId id="329" r:id="rId5"/>
    <p:sldId id="340" r:id="rId6"/>
    <p:sldId id="797" r:id="rId7"/>
    <p:sldId id="321" r:id="rId8"/>
    <p:sldId id="806" r:id="rId9"/>
    <p:sldId id="807" r:id="rId10"/>
    <p:sldId id="805" r:id="rId11"/>
    <p:sldId id="808" r:id="rId12"/>
    <p:sldId id="811" r:id="rId13"/>
    <p:sldId id="314" r:id="rId14"/>
    <p:sldId id="812" r:id="rId15"/>
    <p:sldId id="809" r:id="rId16"/>
    <p:sldId id="810" r:id="rId17"/>
    <p:sldId id="813" r:id="rId18"/>
    <p:sldId id="814" r:id="rId19"/>
    <p:sldId id="815" r:id="rId20"/>
    <p:sldId id="816" r:id="rId21"/>
    <p:sldId id="817" r:id="rId22"/>
    <p:sldId id="821" r:id="rId23"/>
    <p:sldId id="818" r:id="rId24"/>
    <p:sldId id="819" r:id="rId25"/>
    <p:sldId id="822" r:id="rId26"/>
    <p:sldId id="823" r:id="rId27"/>
    <p:sldId id="824" r:id="rId28"/>
    <p:sldId id="825" r:id="rId29"/>
    <p:sldId id="826" r:id="rId30"/>
    <p:sldId id="827" r:id="rId31"/>
    <p:sldId id="828" r:id="rId32"/>
    <p:sldId id="829" r:id="rId33"/>
    <p:sldId id="830" r:id="rId34"/>
    <p:sldId id="831" r:id="rId35"/>
    <p:sldId id="832" r:id="rId36"/>
    <p:sldId id="834" r:id="rId37"/>
    <p:sldId id="833" r:id="rId38"/>
    <p:sldId id="835" r:id="rId39"/>
    <p:sldId id="837" r:id="rId40"/>
    <p:sldId id="841" r:id="rId41"/>
    <p:sldId id="836" r:id="rId42"/>
    <p:sldId id="838" r:id="rId43"/>
    <p:sldId id="839" r:id="rId44"/>
    <p:sldId id="840" r:id="rId45"/>
    <p:sldId id="842" r:id="rId46"/>
    <p:sldId id="338" r:id="rId47"/>
    <p:sldId id="843" r:id="rId48"/>
    <p:sldId id="452" r:id="rId49"/>
    <p:sldId id="844" r:id="rId50"/>
    <p:sldId id="845" r:id="rId51"/>
    <p:sldId id="846" r:id="rId52"/>
    <p:sldId id="387" r:id="rId53"/>
    <p:sldId id="803" r:id="rId54"/>
    <p:sldId id="264" r:id="rId55"/>
  </p:sldIdLst>
  <p:sldSz cx="12239625" cy="6840538"/>
  <p:notesSz cx="6858000" cy="9144000"/>
  <p:embeddedFontLst>
    <p:embeddedFont>
      <p:font typeface="Cambria Math" panose="02040503050406030204" pitchFamily="18" charset="0"/>
      <p:regular r:id="rId57"/>
    </p:embeddedFont>
    <p:embeddedFont>
      <p:font typeface="Montserrat" panose="00000500000000000000" pitchFamily="2" charset="-52"/>
      <p:regular r:id="rId58"/>
      <p:bold r:id="rId59"/>
      <p:italic r:id="rId60"/>
      <p:boldItalic r:id="rId61"/>
    </p:embeddedFont>
    <p:embeddedFont>
      <p:font typeface="Montserrat Black" panose="00000A00000000000000" pitchFamily="2" charset="-52"/>
      <p:bold r:id="rId62"/>
      <p:boldItalic r:id="rId63"/>
    </p:embeddedFont>
    <p:embeddedFont>
      <p:font typeface="Source Sans Pro" panose="020B0503030403020204" pitchFamily="34" charset="0"/>
      <p:regular r:id="rId64"/>
      <p:bold r:id="rId65"/>
      <p:italic r:id="rId66"/>
      <p:boldItalic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77" y="48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106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68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1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59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20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52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88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211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1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363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856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159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58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809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851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212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47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85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2258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059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237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884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172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5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2785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5839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247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409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7878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296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617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66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761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9952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462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0494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99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34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247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6847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52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12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79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4lOEylbmEQ4ms-UiZ-iOBJdmWSJfpiry?usp=shari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iz_YVPwew25-wTViWGvpYjw7yKAh2P4A?usp=sharing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lms.skillfactory.r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646256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</a:rPr>
              <a:t>Отбор признаков и </a:t>
            </a:r>
            <a:r>
              <a:rPr lang="ru-RU" sz="3990" dirty="0" err="1">
                <a:solidFill>
                  <a:schemeClr val="bg1"/>
                </a:solidFill>
                <a:latin typeface="Montserrat Black"/>
                <a:ea typeface="Montserrat Black"/>
              </a:rPr>
              <a:t>гиперпараметров</a:t>
            </a:r>
            <a:endParaRPr lang="ru-RU" sz="3990" dirty="0">
              <a:solidFill>
                <a:schemeClr val="bg1"/>
              </a:solidFill>
              <a:latin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06472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Чтение статей по теме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Montserrat" panose="00000500000000000000" pitchFamily="2" charset="-52"/>
              </a:rPr>
              <a:t>Kaggle</a:t>
            </a:r>
            <a:endParaRPr lang="ru-RU" sz="2800" dirty="0">
              <a:solidFill>
                <a:schemeClr val="bg1"/>
              </a:solidFill>
              <a:latin typeface="Montserrat" panose="00000500000000000000" pitchFamily="2" charset="-52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0000500000000000000" pitchFamily="2" charset="-52"/>
              </a:rPr>
              <a:t>Научный руководитель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8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55FBF45-9908-4919-99FD-12BE263E37F1}"/>
              </a:ext>
            </a:extLst>
          </p:cNvPr>
          <p:cNvSpPr txBox="1">
            <a:spLocks/>
          </p:cNvSpPr>
          <p:nvPr/>
        </p:nvSpPr>
        <p:spPr>
          <a:xfrm>
            <a:off x="160475" y="1509801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«Черный Ящик»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vs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«Объяснимость» </a:t>
            </a:r>
          </a:p>
        </p:txBody>
      </p:sp>
      <p:pic>
        <p:nvPicPr>
          <p:cNvPr id="8" name="Picture 2" descr="Machine learning and degrees of freedom – Pertinent Observations">
            <a:extLst>
              <a:ext uri="{FF2B5EF4-FFF2-40B4-BE49-F238E27FC236}">
                <a16:creationId xmlns:a16="http://schemas.microsoft.com/office/drawing/2014/main" id="{E603D413-DF51-4982-A1D3-C92AD3FF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48" y="2122355"/>
            <a:ext cx="3936855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A871071-8602-4BE9-AA88-7C1F16D8E525}"/>
              </a:ext>
            </a:extLst>
          </p:cNvPr>
          <p:cNvSpPr/>
          <p:nvPr/>
        </p:nvSpPr>
        <p:spPr>
          <a:xfrm>
            <a:off x="5574753" y="3673949"/>
            <a:ext cx="73641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Почему меньше признаков может быть хорошей идеей: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шума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Легче интерпретировать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Меньше вероятность переобучения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Лучшие результаты (возможно)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A275870-32FA-4856-8F82-7C66F0F90D9A}"/>
              </a:ext>
            </a:extLst>
          </p:cNvPr>
          <p:cNvSpPr/>
          <p:nvPr/>
        </p:nvSpPr>
        <p:spPr>
          <a:xfrm>
            <a:off x="5775050" y="25902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Бритва Оккама "Не следует множить сущее без необходимости"</a:t>
            </a:r>
          </a:p>
        </p:txBody>
      </p:sp>
      <p:pic>
        <p:nvPicPr>
          <p:cNvPr id="11" name="Picture 2" descr="Ethical Skepticism - Part 5 - The Real Ockham's Razor | The Ethical Skeptic">
            <a:extLst>
              <a:ext uri="{FF2B5EF4-FFF2-40B4-BE49-F238E27FC236}">
                <a16:creationId xmlns:a16="http://schemas.microsoft.com/office/drawing/2014/main" id="{11EBABB5-B199-489C-A973-EE7059D9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" y="2815541"/>
            <a:ext cx="5257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0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3034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spc="-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Отбор Значимых Признаков</a:t>
            </a:r>
            <a:endParaRPr lang="en-US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695400" y="2351517"/>
            <a:ext cx="103691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Методы фильтрации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566412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10922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23392" y="162880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потерянная информация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E6A541E3-40AF-478E-AEBC-4B8C38E1A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99533"/>
              </p:ext>
            </p:extLst>
          </p:nvPr>
        </p:nvGraphicFramePr>
        <p:xfrm>
          <a:off x="4162745" y="2163327"/>
          <a:ext cx="7554396" cy="3500596"/>
        </p:xfrm>
        <a:graphic>
          <a:graphicData uri="http://schemas.openxmlformats.org/drawingml/2006/table">
            <a:tbl>
              <a:tblPr/>
              <a:tblGrid>
                <a:gridCol w="975137">
                  <a:extLst>
                    <a:ext uri="{9D8B030D-6E8A-4147-A177-3AD203B41FA5}">
                      <a16:colId xmlns:a16="http://schemas.microsoft.com/office/drawing/2014/main" val="3505688324"/>
                    </a:ext>
                  </a:extLst>
                </a:gridCol>
                <a:gridCol w="880458">
                  <a:extLst>
                    <a:ext uri="{9D8B030D-6E8A-4147-A177-3AD203B41FA5}">
                      <a16:colId xmlns:a16="http://schemas.microsoft.com/office/drawing/2014/main" val="1856790275"/>
                    </a:ext>
                  </a:extLst>
                </a:gridCol>
                <a:gridCol w="837913">
                  <a:extLst>
                    <a:ext uri="{9D8B030D-6E8A-4147-A177-3AD203B41FA5}">
                      <a16:colId xmlns:a16="http://schemas.microsoft.com/office/drawing/2014/main" val="715577557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3767650243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1248927985"/>
                    </a:ext>
                  </a:extLst>
                </a:gridCol>
                <a:gridCol w="1448211">
                  <a:extLst>
                    <a:ext uri="{9D8B030D-6E8A-4147-A177-3AD203B41FA5}">
                      <a16:colId xmlns:a16="http://schemas.microsoft.com/office/drawing/2014/main" val="4184878"/>
                    </a:ext>
                  </a:extLst>
                </a:gridCol>
                <a:gridCol w="891888">
                  <a:extLst>
                    <a:ext uri="{9D8B030D-6E8A-4147-A177-3AD203B41FA5}">
                      <a16:colId xmlns:a16="http://schemas.microsoft.com/office/drawing/2014/main" val="2774413156"/>
                    </a:ext>
                  </a:extLst>
                </a:gridCol>
                <a:gridCol w="981487">
                  <a:extLst>
                    <a:ext uri="{9D8B030D-6E8A-4147-A177-3AD203B41FA5}">
                      <a16:colId xmlns:a16="http://schemas.microsoft.com/office/drawing/2014/main" val="418905128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Speed of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processing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Attention</a:t>
                      </a:r>
                      <a:endParaRPr lang="ru-RU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Vigilance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Working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memory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Verbal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Visual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Reasoning and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Problem Solving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Social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Cognition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Overall </a:t>
                      </a:r>
                      <a:endParaRPr lang="en-US" sz="14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400" b="1" dirty="0">
                          <a:effectLst/>
                        </a:rPr>
                        <a:t>Composite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1991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4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F8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7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5103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56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8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7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71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7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8430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 dirty="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4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67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A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2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D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78168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3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0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D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E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0735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B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01700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4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852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4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47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67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9745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17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F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6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62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F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4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2963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-1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dirty="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11630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7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C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5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A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4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9022"/>
                  </a:ext>
                </a:extLst>
              </a:tr>
            </a:tbl>
          </a:graphicData>
        </a:graphic>
      </p:graphicFrame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6E1D62-A383-4A7B-BC73-295038927189}"/>
              </a:ext>
            </a:extLst>
          </p:cNvPr>
          <p:cNvSpPr/>
          <p:nvPr/>
        </p:nvSpPr>
        <p:spPr>
          <a:xfrm>
            <a:off x="4162745" y="3542160"/>
            <a:ext cx="7621888" cy="25347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BB3606A-F6B9-4BFF-8EDF-338318DE5CA8}"/>
              </a:ext>
            </a:extLst>
          </p:cNvPr>
          <p:cNvSpPr/>
          <p:nvPr/>
        </p:nvSpPr>
        <p:spPr>
          <a:xfrm>
            <a:off x="89378" y="2890013"/>
            <a:ext cx="3854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Удалить субъекта из набора данных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04C9AD2-C262-4C3C-A52B-DC3D54899D68}"/>
              </a:ext>
            </a:extLst>
          </p:cNvPr>
          <p:cNvSpPr/>
          <p:nvPr/>
        </p:nvSpPr>
        <p:spPr>
          <a:xfrm>
            <a:off x="5159896" y="2163327"/>
            <a:ext cx="864096" cy="349486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183F80-6046-4773-AAE7-BF0B14AD267C}"/>
              </a:ext>
            </a:extLst>
          </p:cNvPr>
          <p:cNvSpPr/>
          <p:nvPr/>
        </p:nvSpPr>
        <p:spPr>
          <a:xfrm>
            <a:off x="10767983" y="2156854"/>
            <a:ext cx="944724" cy="350133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0604ECF-169E-475D-8D06-C578E9974080}"/>
              </a:ext>
            </a:extLst>
          </p:cNvPr>
          <p:cNvSpPr/>
          <p:nvPr/>
        </p:nvSpPr>
        <p:spPr>
          <a:xfrm>
            <a:off x="5164041" y="3996223"/>
            <a:ext cx="86409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CF2C399-60C3-4F08-AAAC-A46840D98165}"/>
              </a:ext>
            </a:extLst>
          </p:cNvPr>
          <p:cNvSpPr/>
          <p:nvPr/>
        </p:nvSpPr>
        <p:spPr>
          <a:xfrm>
            <a:off x="5159896" y="5154928"/>
            <a:ext cx="864096" cy="296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1CBDAC4-A45C-4607-A307-54508FE1B3C8}"/>
              </a:ext>
            </a:extLst>
          </p:cNvPr>
          <p:cNvSpPr/>
          <p:nvPr/>
        </p:nvSpPr>
        <p:spPr>
          <a:xfrm>
            <a:off x="257241" y="2491143"/>
            <a:ext cx="1080120" cy="283997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EEFD87A-D1CE-4B61-AEBD-F0356C068B18}"/>
              </a:ext>
            </a:extLst>
          </p:cNvPr>
          <p:cNvSpPr/>
          <p:nvPr/>
        </p:nvSpPr>
        <p:spPr>
          <a:xfrm>
            <a:off x="1281805" y="2288883"/>
            <a:ext cx="292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субъекта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9D0971B-C20E-403E-822D-54367224C592}"/>
              </a:ext>
            </a:extLst>
          </p:cNvPr>
          <p:cNvSpPr/>
          <p:nvPr/>
        </p:nvSpPr>
        <p:spPr>
          <a:xfrm>
            <a:off x="194193" y="3764279"/>
            <a:ext cx="906133" cy="4491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288EC64-773D-4D1C-B827-36065F7AFEF7}"/>
              </a:ext>
            </a:extLst>
          </p:cNvPr>
          <p:cNvSpPr/>
          <p:nvPr/>
        </p:nvSpPr>
        <p:spPr>
          <a:xfrm>
            <a:off x="190390" y="4653136"/>
            <a:ext cx="864096" cy="3186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04EF8B3-45BC-4218-AC0E-4BD9ED7748F1}"/>
              </a:ext>
            </a:extLst>
          </p:cNvPr>
          <p:cNvSpPr/>
          <p:nvPr/>
        </p:nvSpPr>
        <p:spPr>
          <a:xfrm>
            <a:off x="1468840" y="4482777"/>
            <a:ext cx="247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Выбросы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(из-за ошибок)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E1C8055-0DFD-4FB4-9FDB-E3F4C579E0E8}"/>
              </a:ext>
            </a:extLst>
          </p:cNvPr>
          <p:cNvSpPr/>
          <p:nvPr/>
        </p:nvSpPr>
        <p:spPr>
          <a:xfrm>
            <a:off x="1100326" y="3689631"/>
            <a:ext cx="30624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признака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34D32B5-5BB8-420F-AB61-BC8CA2932FE4}"/>
              </a:ext>
            </a:extLst>
          </p:cNvPr>
          <p:cNvSpPr/>
          <p:nvPr/>
        </p:nvSpPr>
        <p:spPr>
          <a:xfrm>
            <a:off x="0" y="5057059"/>
            <a:ext cx="3979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1. Удалить признак из набора данных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33A337C7-72FA-4D62-812A-3E76897D03A5}"/>
              </a:ext>
            </a:extLst>
          </p:cNvPr>
          <p:cNvSpPr/>
          <p:nvPr/>
        </p:nvSpPr>
        <p:spPr>
          <a:xfrm>
            <a:off x="357832" y="5679447"/>
            <a:ext cx="4547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2. Использовать регрессию, чтобы предсказать пропущенное значение.</a:t>
            </a:r>
            <a:endParaRPr lang="ru-RU" sz="2000" dirty="0">
              <a:latin typeface="Montserrat" panose="020B0604020202020204" charset="-52"/>
            </a:endParaRPr>
          </a:p>
        </p:txBody>
      </p:sp>
      <p:sp>
        <p:nvSpPr>
          <p:cNvPr id="2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8581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6455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/>
              <p:nvPr/>
            </p:nvSpPr>
            <p:spPr>
              <a:xfrm>
                <a:off x="640742" y="1849700"/>
                <a:ext cx="5099665" cy="160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3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Montserrat" panose="020B0604020202020204" charset="-52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2" y="1849700"/>
                <a:ext cx="5099665" cy="160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CCD146E9-7DDA-4A49-9792-FC6B3836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9"/>
          <a:stretch/>
        </p:blipFill>
        <p:spPr bwMode="auto">
          <a:xfrm>
            <a:off x="6676703" y="1820327"/>
            <a:ext cx="4946980" cy="49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/>
              <p:nvPr/>
            </p:nvSpPr>
            <p:spPr>
              <a:xfrm>
                <a:off x="898019" y="3458577"/>
                <a:ext cx="4405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среднее для признака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20B0604020202020204" charset="-52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>
                  <a:latin typeface="Montserrat" panose="020B0604020202020204" charset="-52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19" y="3458577"/>
                <a:ext cx="4405052" cy="523220"/>
              </a:xfrm>
              <a:prstGeom prst="rect">
                <a:avLst/>
              </a:prstGeom>
              <a:blipFill>
                <a:blip r:embed="rId6"/>
                <a:stretch>
                  <a:fillRect b="-24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94F7D48-B6AC-40EC-9015-286597CDBFF3}"/>
              </a:ext>
            </a:extLst>
          </p:cNvPr>
          <p:cNvSpPr/>
          <p:nvPr/>
        </p:nvSpPr>
        <p:spPr>
          <a:xfrm>
            <a:off x="307939" y="4013794"/>
            <a:ext cx="5990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Если признак имеет нулевую дисперсию, он не меняется</a:t>
            </a:r>
            <a:endParaRPr lang="ru-RU" sz="24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4D3E84B-B2BA-4692-9287-41EF5EACC1B0}"/>
              </a:ext>
            </a:extLst>
          </p:cNvPr>
          <p:cNvSpPr/>
          <p:nvPr/>
        </p:nvSpPr>
        <p:spPr>
          <a:xfrm>
            <a:off x="6650037" y="5617690"/>
            <a:ext cx="4027809" cy="8858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E589838-51F4-48EE-996C-92AA02D24F76}"/>
              </a:ext>
            </a:extLst>
          </p:cNvPr>
          <p:cNvSpPr/>
          <p:nvPr/>
        </p:nvSpPr>
        <p:spPr>
          <a:xfrm>
            <a:off x="307938" y="4801187"/>
            <a:ext cx="667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Если признак не меняется, его можно отбросить, так как информации нет</a:t>
            </a:r>
            <a:endParaRPr lang="ru-RU" sz="24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3DB0E2A-ECDE-4462-A42C-13305ADDDA65}"/>
              </a:ext>
            </a:extLst>
          </p:cNvPr>
          <p:cNvSpPr/>
          <p:nvPr/>
        </p:nvSpPr>
        <p:spPr>
          <a:xfrm>
            <a:off x="701994" y="5917112"/>
            <a:ext cx="47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pd.DataFrame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63C630A-CDD3-4FCE-B2CD-E258CBAFDD43}"/>
              </a:ext>
            </a:extLst>
          </p:cNvPr>
          <p:cNvSpPr/>
          <p:nvPr/>
        </p:nvSpPr>
        <p:spPr>
          <a:xfrm>
            <a:off x="701994" y="6286444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.var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6D9B6C-8662-4345-9BC2-2A2F7652995A}"/>
              </a:ext>
            </a:extLst>
          </p:cNvPr>
          <p:cNvSpPr/>
          <p:nvPr/>
        </p:nvSpPr>
        <p:spPr>
          <a:xfrm>
            <a:off x="635670" y="556797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0480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/>
              <p:nvPr/>
            </p:nvSpPr>
            <p:spPr>
              <a:xfrm>
                <a:off x="822261" y="2266806"/>
                <a:ext cx="4524508" cy="950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" y="2266806"/>
                <a:ext cx="4524508" cy="950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/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/>
              <p:nvPr/>
            </p:nvSpPr>
            <p:spPr>
              <a:xfrm>
                <a:off x="527504" y="3871008"/>
                <a:ext cx="506100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Montserrat" panose="020B0604020202020204" charset="-52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4" y="3871008"/>
                <a:ext cx="5061001" cy="584775"/>
              </a:xfrm>
              <a:prstGeom prst="rect">
                <a:avLst/>
              </a:prstGeom>
              <a:blipFill>
                <a:blip r:embed="rId6"/>
                <a:stretch>
                  <a:fillRect t="-12500" r="-2289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170846" y="1793525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2B6844B-22BF-4AED-8EAE-B0A8A8DCD298}"/>
              </a:ext>
            </a:extLst>
          </p:cNvPr>
          <p:cNvSpPr/>
          <p:nvPr/>
        </p:nvSpPr>
        <p:spPr>
          <a:xfrm>
            <a:off x="188393" y="4747510"/>
            <a:ext cx="74425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>
              <a:latin typeface="Montserrat" panose="020B0604020202020204" charset="-52"/>
            </a:endParaRPr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6208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729144" y="151227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признаками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54692" b="65438"/>
          <a:stretch/>
        </p:blipFill>
        <p:spPr bwMode="auto">
          <a:xfrm>
            <a:off x="6960096" y="1981040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B040093-B915-41F2-B110-0565217D7F20}"/>
              </a:ext>
            </a:extLst>
          </p:cNvPr>
          <p:cNvCxnSpPr>
            <a:cxnSpLocks/>
          </p:cNvCxnSpPr>
          <p:nvPr/>
        </p:nvCxnSpPr>
        <p:spPr>
          <a:xfrm flipV="1">
            <a:off x="7824192" y="572604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D765D98-DD0E-4839-BF13-99D894D01C2F}"/>
              </a:ext>
            </a:extLst>
          </p:cNvPr>
          <p:cNvCxnSpPr>
            <a:cxnSpLocks/>
          </p:cNvCxnSpPr>
          <p:nvPr/>
        </p:nvCxnSpPr>
        <p:spPr>
          <a:xfrm flipV="1">
            <a:off x="6172013" y="25042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23B27D1-BD29-461C-873F-BD1F34600A70}"/>
              </a:ext>
            </a:extLst>
          </p:cNvPr>
          <p:cNvCxnSpPr>
            <a:cxnSpLocks/>
          </p:cNvCxnSpPr>
          <p:nvPr/>
        </p:nvCxnSpPr>
        <p:spPr>
          <a:xfrm flipV="1">
            <a:off x="6897543" y="3470384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EF3ECB0-B995-4D90-9C31-793C7A6244CA}"/>
              </a:ext>
            </a:extLst>
          </p:cNvPr>
          <p:cNvCxnSpPr>
            <a:cxnSpLocks/>
          </p:cNvCxnSpPr>
          <p:nvPr/>
        </p:nvCxnSpPr>
        <p:spPr>
          <a:xfrm flipV="1">
            <a:off x="6324413" y="26566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07C13C4-A6B6-437A-846A-F08AEEC20210}"/>
              </a:ext>
            </a:extLst>
          </p:cNvPr>
          <p:cNvCxnSpPr>
            <a:cxnSpLocks/>
          </p:cNvCxnSpPr>
          <p:nvPr/>
        </p:nvCxnSpPr>
        <p:spPr>
          <a:xfrm flipV="1">
            <a:off x="9696400" y="6021288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CBED514-191C-48C7-BFC5-D740646A6A1E}"/>
              </a:ext>
            </a:extLst>
          </p:cNvPr>
          <p:cNvSpPr/>
          <p:nvPr/>
        </p:nvSpPr>
        <p:spPr>
          <a:xfrm>
            <a:off x="191769" y="2191312"/>
            <a:ext cx="6563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Причины корреляции: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1E2E0CA-3624-4B4F-9502-6A61ABCCD3A1}"/>
              </a:ext>
            </a:extLst>
          </p:cNvPr>
          <p:cNvSpPr/>
          <p:nvPr/>
        </p:nvSpPr>
        <p:spPr>
          <a:xfrm>
            <a:off x="194435" y="2738012"/>
            <a:ext cx="6837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Та же метрика, разные единицы измерения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см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дюймах</a:t>
            </a:r>
            <a:endParaRPr lang="en-US" sz="2400" i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/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Связанные признаки</a:t>
                </a:r>
                <a:endParaRPr lang="ru-RU" sz="2400" b="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𝐻𝑅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,…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  <a:blipFill>
                <a:blip r:embed="rId6"/>
                <a:stretch>
                  <a:fillRect l="-1301" t="-4000" b="-7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9AAE929-118A-42DB-96F9-4CB6D2D185A9}"/>
              </a:ext>
            </a:extLst>
          </p:cNvPr>
          <p:cNvSpPr/>
          <p:nvPr/>
        </p:nvSpPr>
        <p:spPr>
          <a:xfrm>
            <a:off x="293993" y="4822502"/>
            <a:ext cx="6666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Если признаки коррелированы, они несут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+-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одинаковую информацию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588BDE0-9433-44A3-9896-19AD16EB8F0E}"/>
              </a:ext>
            </a:extLst>
          </p:cNvPr>
          <p:cNvSpPr/>
          <p:nvPr/>
        </p:nvSpPr>
        <p:spPr>
          <a:xfrm>
            <a:off x="285145" y="5657671"/>
            <a:ext cx="6887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Если признаки несут одинаковую информацию, некоторые из них можно выбросить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641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 </a:t>
            </a:r>
            <a:r>
              <a:rPr lang="en-US" sz="226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</a:t>
            </a:r>
            <a:r>
              <a:rPr lang="en-US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-learn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535624" y="143781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>
              <a:latin typeface="Montserrat" panose="020B060402020202020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4D18B8-1047-4FAD-AAF2-F53EF01F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16" y="2131204"/>
            <a:ext cx="6582990" cy="429880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E5E677-BCA3-4896-BE1A-93AD1B1F01C4}"/>
              </a:ext>
            </a:extLst>
          </p:cNvPr>
          <p:cNvSpPr/>
          <p:nvPr/>
        </p:nvSpPr>
        <p:spPr>
          <a:xfrm>
            <a:off x="0" y="20538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C044EE-69AA-4663-A0AE-C05D5BB9C54F}"/>
              </a:ext>
            </a:extLst>
          </p:cNvPr>
          <p:cNvSpPr/>
          <p:nvPr/>
        </p:nvSpPr>
        <p:spPr>
          <a:xfrm>
            <a:off x="368690" y="248125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ds.load_diabetes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EBA5DC1-4C97-47B5-BF91-7371B403C796}"/>
              </a:ext>
            </a:extLst>
          </p:cNvPr>
          <p:cNvSpPr/>
          <p:nvPr/>
        </p:nvSpPr>
        <p:spPr>
          <a:xfrm>
            <a:off x="0" y="2856167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AAD24E-2E8E-4A52-957B-F3D30C8A7FDD}"/>
              </a:ext>
            </a:extLst>
          </p:cNvPr>
          <p:cNvSpPr/>
          <p:nvPr/>
        </p:nvSpPr>
        <p:spPr>
          <a:xfrm>
            <a:off x="180829" y="3269957"/>
            <a:ext cx="553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 = pd.DataFrame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data.data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columns=data.feature_names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=data.target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C18076B-03A2-4880-B42F-2FA730775150}"/>
              </a:ext>
            </a:extLst>
          </p:cNvPr>
          <p:cNvSpPr/>
          <p:nvPr/>
        </p:nvSpPr>
        <p:spPr>
          <a:xfrm>
            <a:off x="180829" y="4236672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43E4935-9193-43F1-B523-E9919505D162}"/>
              </a:ext>
            </a:extLst>
          </p:cNvPr>
          <p:cNvSpPr/>
          <p:nvPr/>
        </p:nvSpPr>
        <p:spPr>
          <a:xfrm>
            <a:off x="7248129" y="5973319"/>
            <a:ext cx="1080120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3F7801A-6903-443A-B0F7-7F1526FA1E75}"/>
              </a:ext>
            </a:extLst>
          </p:cNvPr>
          <p:cNvSpPr/>
          <p:nvPr/>
        </p:nvSpPr>
        <p:spPr>
          <a:xfrm>
            <a:off x="9290665" y="5973319"/>
            <a:ext cx="2205935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000633F-67C1-4C7E-8977-FB3BE536C59D}"/>
              </a:ext>
            </a:extLst>
          </p:cNvPr>
          <p:cNvSpPr/>
          <p:nvPr/>
        </p:nvSpPr>
        <p:spPr>
          <a:xfrm>
            <a:off x="6712073" y="5973318"/>
            <a:ext cx="536056" cy="435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53871A9-9B4B-4CC0-A6F8-D08BB5D4D2EA}"/>
              </a:ext>
            </a:extLst>
          </p:cNvPr>
          <p:cNvSpPr/>
          <p:nvPr/>
        </p:nvSpPr>
        <p:spPr>
          <a:xfrm>
            <a:off x="8324095" y="3942142"/>
            <a:ext cx="966570" cy="638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F2EF929-B572-4FDD-8B51-D25331816E87}"/>
              </a:ext>
            </a:extLst>
          </p:cNvPr>
          <p:cNvSpPr/>
          <p:nvPr/>
        </p:nvSpPr>
        <p:spPr>
          <a:xfrm>
            <a:off x="129082" y="4570056"/>
            <a:ext cx="5403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Хорошая идея - отбросить признаки, у которых корреляция близка к нулю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CFF2990-6910-47B2-8A31-327D2B02FA55}"/>
              </a:ext>
            </a:extLst>
          </p:cNvPr>
          <p:cNvSpPr/>
          <p:nvPr/>
        </p:nvSpPr>
        <p:spPr>
          <a:xfrm>
            <a:off x="129613" y="5685112"/>
            <a:ext cx="4539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>
              <a:latin typeface="Montserrat" panose="020B0604020202020204" charset="-52"/>
            </a:endParaRPr>
          </a:p>
        </p:txBody>
      </p:sp>
      <p:sp>
        <p:nvSpPr>
          <p:cNvPr id="2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7724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2091073" y="513464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Критерии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589925" y="1874757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69325" y="4023035"/>
            <a:ext cx="614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Отбросить признаки без статистической разницы между группами</a:t>
            </a: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E81C0F0-067F-40D3-BDFB-45724B8B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6962" y="2397977"/>
            <a:ext cx="6539523" cy="2571281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22C4B1E-3C39-4A47-82FE-267C92C36632}"/>
              </a:ext>
            </a:extLst>
          </p:cNvPr>
          <p:cNvSpPr/>
          <p:nvPr/>
        </p:nvSpPr>
        <p:spPr>
          <a:xfrm>
            <a:off x="191344" y="2871952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ttest_ind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69325" y="5320331"/>
            <a:ext cx="5365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признаками</a:t>
            </a:r>
            <a:endParaRPr lang="ru-RU" sz="24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Wrapper Methods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2109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Wrapper Methods</a:t>
            </a:r>
            <a:endParaRPr lang="ru-RU" sz="3200" dirty="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Полный набор Признаков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Подмножество признаков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Microsoft Himalaya" panose="01010100010101010101" pitchFamily="2" charset="0"/>
                <a:cs typeface="Microsoft Himalaya" panose="01010100010101010101" pitchFamily="2" charset="0"/>
              </a:rPr>
              <a:t>Модель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>
              <a:latin typeface="Montserrat" panose="020B0604020202020204" charset="-52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8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4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Не-оптимальный перебор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 descr="Изображение выглядит как текст, карт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0673923A-7804-47D3-BC3A-EDE6112BBC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5227" r="9397"/>
          <a:stretch/>
        </p:blipFill>
        <p:spPr>
          <a:xfrm>
            <a:off x="2135560" y="3089172"/>
            <a:ext cx="7379204" cy="3768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/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/>
              <p:nvPr/>
            </p:nvSpPr>
            <p:spPr>
              <a:xfrm>
                <a:off x="578779" y="1833996"/>
                <a:ext cx="53417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количество 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признаков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79" y="1833996"/>
                <a:ext cx="534171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/>
              <p:nvPr/>
            </p:nvSpPr>
            <p:spPr>
              <a:xfrm>
                <a:off x="630737" y="2385620"/>
                <a:ext cx="51267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14:m>
                  <m:oMath xmlns:m="http://schemas.openxmlformats.org/officeDocument/2006/math">
                    <m:r>
                      <a:rPr lang="ru-RU" sz="3200" i="1" smtClean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размер подмножества</m:t>
                    </m:r>
                  </m:oMath>
                </a14:m>
                <a:endParaRPr lang="ru-RU" sz="3200" dirty="0">
                  <a:solidFill>
                    <a:schemeClr val="bg1"/>
                  </a:solidFill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37" y="2385620"/>
                <a:ext cx="5126724" cy="584775"/>
              </a:xfrm>
              <a:prstGeom prst="rect">
                <a:avLst/>
              </a:prstGeom>
              <a:blipFill>
                <a:blip r:embed="rId7"/>
                <a:stretch>
                  <a:fillRect l="-2973" t="-14583" b="-322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Фильтры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FBFD4E-3F34-46B4-89C0-35C66F2F77C3}"/>
              </a:ext>
            </a:extLst>
          </p:cNvPr>
          <p:cNvSpPr/>
          <p:nvPr/>
        </p:nvSpPr>
        <p:spPr>
          <a:xfrm>
            <a:off x="1127448" y="2075112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6A5A04-60EE-4AFC-9AF3-DD0D0CF637CC}"/>
              </a:ext>
            </a:extLst>
          </p:cNvPr>
          <p:cNvSpPr/>
          <p:nvPr/>
        </p:nvSpPr>
        <p:spPr>
          <a:xfrm>
            <a:off x="1106943" y="34689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E4A072-87D1-4D13-8C32-9BA3279C8C62}"/>
              </a:ext>
            </a:extLst>
          </p:cNvPr>
          <p:cNvSpPr/>
          <p:nvPr/>
        </p:nvSpPr>
        <p:spPr>
          <a:xfrm>
            <a:off x="1159153" y="486284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461FC34-B890-4EAE-8E79-F1095C6C72C4}"/>
              </a:ext>
            </a:extLst>
          </p:cNvPr>
          <p:cNvSpPr/>
          <p:nvPr/>
        </p:nvSpPr>
        <p:spPr>
          <a:xfrm>
            <a:off x="5375920" y="2119814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9AEE561-77D8-4B37-A781-3E65FEDD9106}"/>
              </a:ext>
            </a:extLst>
          </p:cNvPr>
          <p:cNvSpPr/>
          <p:nvPr/>
        </p:nvSpPr>
        <p:spPr>
          <a:xfrm>
            <a:off x="4333085" y="309564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FFEE5AE-B47E-4DCE-B8D5-B9D46B402AC5}"/>
              </a:ext>
            </a:extLst>
          </p:cNvPr>
          <p:cNvSpPr/>
          <p:nvPr/>
        </p:nvSpPr>
        <p:spPr>
          <a:xfrm>
            <a:off x="6275920" y="3093312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0253178-B5CB-47F6-9367-3D180B8833E3}"/>
              </a:ext>
            </a:extLst>
          </p:cNvPr>
          <p:cNvSpPr/>
          <p:nvPr/>
        </p:nvSpPr>
        <p:spPr>
          <a:xfrm>
            <a:off x="4215631" y="434873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42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E0A442A-CBB3-41C5-8551-E5A1690A9017}"/>
              </a:ext>
            </a:extLst>
          </p:cNvPr>
          <p:cNvSpPr/>
          <p:nvPr/>
        </p:nvSpPr>
        <p:spPr>
          <a:xfrm>
            <a:off x="5638528" y="4316096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23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19151876-CA83-426A-B9A5-AF6DD962AEB1}"/>
              </a:ext>
            </a:extLst>
          </p:cNvPr>
          <p:cNvSpPr/>
          <p:nvPr/>
        </p:nvSpPr>
        <p:spPr>
          <a:xfrm>
            <a:off x="7156364" y="4348738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16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0E61DB7-F79E-44C9-87F8-B0FC1533BAEC}"/>
              </a:ext>
            </a:extLst>
          </p:cNvPr>
          <p:cNvCxnSpPr>
            <a:stCxn id="8" idx="3"/>
          </p:cNvCxnSpPr>
          <p:nvPr/>
        </p:nvCxnSpPr>
        <p:spPr>
          <a:xfrm flipH="1">
            <a:off x="5017060" y="2831806"/>
            <a:ext cx="490662" cy="3591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18882C3-9952-4D97-BC0C-3DD24CE9D25B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6144118" y="2831806"/>
            <a:ext cx="263604" cy="38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159F3C8-6F30-4BE9-BC86-AD1CB177F6C5}"/>
              </a:ext>
            </a:extLst>
          </p:cNvPr>
          <p:cNvCxnSpPr>
            <a:stCxn id="9" idx="4"/>
            <a:endCxn id="11" idx="0"/>
          </p:cNvCxnSpPr>
          <p:nvPr/>
        </p:nvCxnSpPr>
        <p:spPr>
          <a:xfrm flipH="1">
            <a:off x="4665631" y="3929800"/>
            <a:ext cx="117454" cy="4189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0D6F04B-C9ED-43EA-9643-8D3777FBCB97}"/>
              </a:ext>
            </a:extLst>
          </p:cNvPr>
          <p:cNvCxnSpPr>
            <a:stCxn id="10" idx="3"/>
            <a:endCxn id="12" idx="0"/>
          </p:cNvCxnSpPr>
          <p:nvPr/>
        </p:nvCxnSpPr>
        <p:spPr>
          <a:xfrm flipH="1">
            <a:off x="6088528" y="3805304"/>
            <a:ext cx="319194" cy="510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7A7F11A-7BD5-44E4-B766-33DAE0B16EC1}"/>
              </a:ext>
            </a:extLst>
          </p:cNvPr>
          <p:cNvCxnSpPr>
            <a:cxnSpLocks/>
            <a:stCxn id="10" idx="5"/>
            <a:endCxn id="13" idx="1"/>
          </p:cNvCxnSpPr>
          <p:nvPr/>
        </p:nvCxnSpPr>
        <p:spPr>
          <a:xfrm>
            <a:off x="7044118" y="3805304"/>
            <a:ext cx="244048" cy="66559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75987F-4726-40F4-B8FA-23963424FB63}"/>
              </a:ext>
            </a:extLst>
          </p:cNvPr>
          <p:cNvSpPr/>
          <p:nvPr/>
        </p:nvSpPr>
        <p:spPr>
          <a:xfrm>
            <a:off x="4203498" y="5339738"/>
            <a:ext cx="506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54</a:t>
            </a:r>
            <a:r>
              <a:rPr lang="ru-RU" sz="4000" dirty="0"/>
              <a:t>          </a:t>
            </a:r>
            <a:r>
              <a:rPr lang="ru-RU" sz="4000" dirty="0">
                <a:solidFill>
                  <a:srgbClr val="FF0000"/>
                </a:solidFill>
              </a:rPr>
              <a:t>42</a:t>
            </a:r>
            <a:r>
              <a:rPr lang="ru-RU" sz="4000" dirty="0"/>
              <a:t>         </a:t>
            </a:r>
            <a:r>
              <a:rPr lang="ru-RU" sz="4000" dirty="0">
                <a:solidFill>
                  <a:srgbClr val="FFC000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53499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2159" y="2323904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228442" y="2707536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856057" y="3128635"/>
            <a:ext cx="7066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213523" y="3551678"/>
            <a:ext cx="1094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7BC5884-1D33-40B5-BA5A-63DC000391D2}"/>
              </a:ext>
            </a:extLst>
          </p:cNvPr>
          <p:cNvSpPr/>
          <p:nvPr/>
        </p:nvSpPr>
        <p:spPr>
          <a:xfrm>
            <a:off x="228442" y="4045354"/>
            <a:ext cx="860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]: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82CFDA7-7284-4A61-9204-1C046572CB10}"/>
              </a:ext>
            </a:extLst>
          </p:cNvPr>
          <p:cNvSpPr/>
          <p:nvPr/>
        </p:nvSpPr>
        <p:spPr>
          <a:xfrm>
            <a:off x="826121" y="4450248"/>
            <a:ext cx="9401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488D87B-3363-49B8-BA42-D4BB8F28FD19}"/>
              </a:ext>
            </a:extLst>
          </p:cNvPr>
          <p:cNvSpPr/>
          <p:nvPr/>
        </p:nvSpPr>
        <p:spPr>
          <a:xfrm>
            <a:off x="213523" y="49310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en-US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D55C533-4BE7-4DE0-8415-278DA07E0D94}"/>
              </a:ext>
            </a:extLst>
          </p:cNvPr>
          <p:cNvSpPr/>
          <p:nvPr/>
        </p:nvSpPr>
        <p:spPr>
          <a:xfrm>
            <a:off x="978773" y="5317622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3185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Прямой поиск</a:t>
            </a:r>
          </a:p>
        </p:txBody>
      </p:sp>
    </p:spTree>
    <p:extLst>
      <p:ext uri="{BB962C8B-B14F-4D97-AF65-F5344CB8AC3E}">
        <p14:creationId xmlns:p14="http://schemas.microsoft.com/office/powerpoint/2010/main" val="309574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767408" y="2518671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993691" y="2902303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1621306" y="3323402"/>
            <a:ext cx="1045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1621307" y="3742981"/>
            <a:ext cx="10811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0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799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Обратный поиск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619424F-A5A8-49EC-B1BD-8C783799CA55}"/>
              </a:ext>
            </a:extLst>
          </p:cNvPr>
          <p:cNvSpPr/>
          <p:nvPr/>
        </p:nvSpPr>
        <p:spPr>
          <a:xfrm>
            <a:off x="975721" y="4359754"/>
            <a:ext cx="7280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удалить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признак</a:t>
            </a:r>
            <a:r>
              <a:rPr lang="ru-RU" sz="2400" b="1" baseline="-25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  <a:endParaRPr lang="en-US" sz="24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CDD1DE7-51DE-4508-AB95-A6A811DE3D6C}"/>
              </a:ext>
            </a:extLst>
          </p:cNvPr>
          <p:cNvSpPr/>
          <p:nvPr/>
        </p:nvSpPr>
        <p:spPr>
          <a:xfrm>
            <a:off x="993691" y="4827613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Жадный алгоритм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16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Посмотрим на природу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495193-9AC7-4DC1-9F62-C536D44C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85" y="1774164"/>
            <a:ext cx="5902406" cy="4537475"/>
          </a:xfrm>
          <a:prstGeom prst="rect">
            <a:avLst/>
          </a:prstGeom>
        </p:spPr>
      </p:pic>
      <p:pic>
        <p:nvPicPr>
          <p:cNvPr id="9" name="Picture 4" descr="bible smack: From Ark to Zoo: A biblical view of zoology">
            <a:extLst>
              <a:ext uri="{FF2B5EF4-FFF2-40B4-BE49-F238E27FC236}">
                <a16:creationId xmlns:a16="http://schemas.microsoft.com/office/drawing/2014/main" id="{BA359D1D-306E-4AD6-A3FC-296E088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100"/>
            <a:ext cx="6049968" cy="45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12358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46842" y="631090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C107C37-5495-489C-9D0C-B1061720AA05}"/>
              </a:ext>
            </a:extLst>
          </p:cNvPr>
          <p:cNvSpPr/>
          <p:nvPr/>
        </p:nvSpPr>
        <p:spPr>
          <a:xfrm>
            <a:off x="431764" y="1643033"/>
            <a:ext cx="110399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Некоторые из основных положений синтетической теории эволюции:</a:t>
            </a:r>
          </a:p>
          <a:p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местная популяция считается элементарной единицей эволюции;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материалом для эволюции являются мутации и рекомбинационная изменчивость;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естественный отбор рассматривается как основная причина развития адаптации и видообразования;</a:t>
            </a:r>
          </a:p>
        </p:txBody>
      </p:sp>
    </p:spTree>
    <p:extLst>
      <p:ext uri="{BB962C8B-B14F-4D97-AF65-F5344CB8AC3E}">
        <p14:creationId xmlns:p14="http://schemas.microsoft.com/office/powerpoint/2010/main" val="8148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2" descr="Evolution &amp; Classification of Life – UsefulCharts">
            <a:extLst>
              <a:ext uri="{FF2B5EF4-FFF2-40B4-BE49-F238E27FC236}">
                <a16:creationId xmlns:a16="http://schemas.microsoft.com/office/drawing/2014/main" id="{01A799D8-3C6B-43E9-9203-705CCD6D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" y="1448118"/>
            <a:ext cx="3555520" cy="53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Other than Abrahamic, what other classification is there for religions? -  Quora">
            <a:extLst>
              <a:ext uri="{FF2B5EF4-FFF2-40B4-BE49-F238E27FC236}">
                <a16:creationId xmlns:a16="http://schemas.microsoft.com/office/drawing/2014/main" id="{66FD3C05-2D01-422E-AE6B-847689D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03" y="1546500"/>
            <a:ext cx="6949415" cy="48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2AF3A5-209B-4507-B8DF-76861A3BB3C9}"/>
              </a:ext>
            </a:extLst>
          </p:cNvPr>
          <p:cNvSpPr/>
          <p:nvPr/>
        </p:nvSpPr>
        <p:spPr>
          <a:xfrm>
            <a:off x="4885939" y="6378563"/>
            <a:ext cx="6721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https://www.youtube.com/c/PrimerLearning/videos</a:t>
            </a:r>
          </a:p>
        </p:txBody>
      </p:sp>
      <p:sp>
        <p:nvSpPr>
          <p:cNvPr id="11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646842" y="631090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только в «живом» мире</a:t>
            </a:r>
            <a:endParaRPr lang="ru-RU" sz="3200" dirty="0"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02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Для эволюции вам нужно: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A193D4B-5A65-435D-A5BD-3EB3D0C64F8C}"/>
              </a:ext>
            </a:extLst>
          </p:cNvPr>
          <p:cNvSpPr/>
          <p:nvPr/>
        </p:nvSpPr>
        <p:spPr>
          <a:xfrm>
            <a:off x="326648" y="1658654"/>
            <a:ext cx="97210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кодирования информации </a:t>
            </a:r>
            <a:b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Метод преобразования информации в признаки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Механизм передачи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Механизмы изменения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Постоянно меняющиеся критерии выбора</a:t>
            </a:r>
          </a:p>
        </p:txBody>
      </p:sp>
      <p:pic>
        <p:nvPicPr>
          <p:cNvPr id="9" name="Picture 2" descr="DNA - Wikipedia">
            <a:extLst>
              <a:ext uri="{FF2B5EF4-FFF2-40B4-BE49-F238E27FC236}">
                <a16:creationId xmlns:a16="http://schemas.microsoft.com/office/drawing/2014/main" id="{434D2824-5A35-4F0D-8C0F-7C98EEC834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27" y="1546500"/>
            <a:ext cx="17240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0C0ACA4-34DD-45D0-9B21-FBD38E8ADB22}"/>
              </a:ext>
            </a:extLst>
          </p:cNvPr>
          <p:cNvSpPr/>
          <p:nvPr/>
        </p:nvSpPr>
        <p:spPr>
          <a:xfrm>
            <a:off x="1188984" y="248982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ДНК - Белки -…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FDB7FEA-6719-4B6D-8439-D3934EDD2FCA}"/>
              </a:ext>
            </a:extLst>
          </p:cNvPr>
          <p:cNvSpPr/>
          <p:nvPr/>
        </p:nvSpPr>
        <p:spPr>
          <a:xfrm>
            <a:off x="854528" y="3624649"/>
            <a:ext cx="6157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Сперматозоиды и яйцеклетки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E53443-6CCC-4122-A557-8C11A1319405}"/>
              </a:ext>
            </a:extLst>
          </p:cNvPr>
          <p:cNvSpPr/>
          <p:nvPr/>
        </p:nvSpPr>
        <p:spPr>
          <a:xfrm>
            <a:off x="1183185" y="4743495"/>
            <a:ext cx="4854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Мутация, кроссинговер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E1F68A4-15D4-4100-BF9F-4F5508E701C4}"/>
              </a:ext>
            </a:extLst>
          </p:cNvPr>
          <p:cNvSpPr/>
          <p:nvPr/>
        </p:nvSpPr>
        <p:spPr>
          <a:xfrm>
            <a:off x="646842" y="5719078"/>
            <a:ext cx="11218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внутривидовой отбор (поиск лучшего партнера)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межвидовой отбор (конкуренция за одни и те же «полезные» ресурсы)</a:t>
            </a:r>
          </a:p>
          <a:p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внешние факторы (изменение климата, люди)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2996952"/>
            <a:ext cx="2865368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3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Montserrat" panose="020B0604020202020204" charset="-52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-282575" y="426075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B585E6-109F-44F2-B05B-4C37EFF8C837}"/>
              </a:ext>
            </a:extLst>
          </p:cNvPr>
          <p:cNvSpPr/>
          <p:nvPr/>
        </p:nvSpPr>
        <p:spPr>
          <a:xfrm>
            <a:off x="727435" y="1391419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Кодирование информации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B4ABD00-448E-4DB1-AD9D-25E8AE13C849}"/>
              </a:ext>
            </a:extLst>
          </p:cNvPr>
          <p:cNvSpPr/>
          <p:nvPr/>
        </p:nvSpPr>
        <p:spPr>
          <a:xfrm>
            <a:off x="624964" y="3439346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Изменение информации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7269D20-76A6-48B6-A518-993EF2E8FF3F}"/>
              </a:ext>
            </a:extLst>
          </p:cNvPr>
          <p:cNvSpPr/>
          <p:nvPr/>
        </p:nvSpPr>
        <p:spPr>
          <a:xfrm>
            <a:off x="624964" y="2960331"/>
            <a:ext cx="9721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Передача информации</a:t>
            </a:r>
          </a:p>
          <a:p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64F7971-FDB4-4FF4-866C-F2C8A5C841DC}"/>
              </a:ext>
            </a:extLst>
          </p:cNvPr>
          <p:cNvSpPr/>
          <p:nvPr/>
        </p:nvSpPr>
        <p:spPr>
          <a:xfrm>
            <a:off x="556335" y="5341378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Критерий отбора</a:t>
            </a:r>
          </a:p>
        </p:txBody>
      </p:sp>
      <p:graphicFrame>
        <p:nvGraphicFramePr>
          <p:cNvPr id="13" name="Таблица 3">
            <a:extLst>
              <a:ext uri="{FF2B5EF4-FFF2-40B4-BE49-F238E27FC236}">
                <a16:creationId xmlns:a16="http://schemas.microsoft.com/office/drawing/2014/main" id="{07E5D22C-0751-466D-AC00-F5177ED9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58132"/>
              </p:ext>
            </p:extLst>
          </p:nvPr>
        </p:nvGraphicFramePr>
        <p:xfrm>
          <a:off x="1055440" y="1923530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14" name="Левая фигурная скобка 13">
            <a:extLst>
              <a:ext uri="{FF2B5EF4-FFF2-40B4-BE49-F238E27FC236}">
                <a16:creationId xmlns:a16="http://schemas.microsoft.com/office/drawing/2014/main" id="{09E66F6A-F605-433E-A87C-3078727104A6}"/>
              </a:ext>
            </a:extLst>
          </p:cNvPr>
          <p:cNvSpPr/>
          <p:nvPr/>
        </p:nvSpPr>
        <p:spPr>
          <a:xfrm rot="16200000">
            <a:off x="3175219" y="100142"/>
            <a:ext cx="365760" cy="4605318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A5DB6E6-96D4-435E-B350-C951DBEE1EF6}"/>
              </a:ext>
            </a:extLst>
          </p:cNvPr>
          <p:cNvSpPr/>
          <p:nvPr/>
        </p:nvSpPr>
        <p:spPr>
          <a:xfrm>
            <a:off x="2353697" y="2511846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</a:p>
        </p:txBody>
      </p:sp>
      <p:sp>
        <p:nvSpPr>
          <p:cNvPr id="16" name="Левая фигурная скобка 15">
            <a:extLst>
              <a:ext uri="{FF2B5EF4-FFF2-40B4-BE49-F238E27FC236}">
                <a16:creationId xmlns:a16="http://schemas.microsoft.com/office/drawing/2014/main" id="{8414245C-0C53-4EB3-8D98-F6B269457543}"/>
              </a:ext>
            </a:extLst>
          </p:cNvPr>
          <p:cNvSpPr/>
          <p:nvPr/>
        </p:nvSpPr>
        <p:spPr>
          <a:xfrm rot="16200000">
            <a:off x="7340432" y="539471"/>
            <a:ext cx="365760" cy="3726657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01DC990-54E5-4C96-B549-37E3AD6E610D}"/>
              </a:ext>
            </a:extLst>
          </p:cNvPr>
          <p:cNvSpPr/>
          <p:nvPr/>
        </p:nvSpPr>
        <p:spPr>
          <a:xfrm>
            <a:off x="4367808" y="2546188"/>
            <a:ext cx="7186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Свойства алгоритмов машинного обучения</a:t>
            </a:r>
          </a:p>
        </p:txBody>
      </p:sp>
      <p:graphicFrame>
        <p:nvGraphicFramePr>
          <p:cNvPr id="18" name="Таблица 3">
            <a:extLst>
              <a:ext uri="{FF2B5EF4-FFF2-40B4-BE49-F238E27FC236}">
                <a16:creationId xmlns:a16="http://schemas.microsoft.com/office/drawing/2014/main" id="{F4E5306D-0259-4B2E-B240-45BB56375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435246"/>
              </p:ext>
            </p:extLst>
          </p:nvPr>
        </p:nvGraphicFramePr>
        <p:xfrm>
          <a:off x="727435" y="4049980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170DEC8D-8C31-41F5-B305-F94EF811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902129"/>
              </p:ext>
            </p:extLst>
          </p:nvPr>
        </p:nvGraphicFramePr>
        <p:xfrm>
          <a:off x="727435" y="4804824"/>
          <a:ext cx="8331200" cy="3752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2C6E346-C051-4EDF-B323-F394C0D691CF}"/>
              </a:ext>
            </a:extLst>
          </p:cNvPr>
          <p:cNvSpPr/>
          <p:nvPr/>
        </p:nvSpPr>
        <p:spPr>
          <a:xfrm>
            <a:off x="812903" y="4372437"/>
            <a:ext cx="62290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Кроссинговер 		 +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3647772-7B0B-4C5E-9232-073AEFC9A29F}"/>
              </a:ext>
            </a:extLst>
          </p:cNvPr>
          <p:cNvSpPr/>
          <p:nvPr/>
        </p:nvSpPr>
        <p:spPr>
          <a:xfrm>
            <a:off x="716790" y="4029269"/>
            <a:ext cx="3753147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Montserrat" panose="020B0604020202020204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281D1D9-9901-4474-A858-9E7864519CB7}"/>
              </a:ext>
            </a:extLst>
          </p:cNvPr>
          <p:cNvSpPr/>
          <p:nvPr/>
        </p:nvSpPr>
        <p:spPr>
          <a:xfrm>
            <a:off x="4437244" y="4780392"/>
            <a:ext cx="4621391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599BB3-0CD1-4510-9E37-802829CC62E4}"/>
              </a:ext>
            </a:extLst>
          </p:cNvPr>
          <p:cNvSpPr/>
          <p:nvPr/>
        </p:nvSpPr>
        <p:spPr>
          <a:xfrm>
            <a:off x="801138" y="4780392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Мутации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3980CFB-FDDC-45BB-9933-20AAD1EDDA98}"/>
              </a:ext>
            </a:extLst>
          </p:cNvPr>
          <p:cNvSpPr/>
          <p:nvPr/>
        </p:nvSpPr>
        <p:spPr>
          <a:xfrm>
            <a:off x="869537" y="4015638"/>
            <a:ext cx="307846" cy="4282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Montserrat" panose="020B0604020202020204" charset="-52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F5F170E-4DAD-4409-BEAB-EE2F5DA962EA}"/>
              </a:ext>
            </a:extLst>
          </p:cNvPr>
          <p:cNvSpPr/>
          <p:nvPr/>
        </p:nvSpPr>
        <p:spPr>
          <a:xfrm>
            <a:off x="894271" y="5904235"/>
            <a:ext cx="7726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(комбинация метрик) при </a:t>
            </a:r>
            <a:r>
              <a:rPr lang="en-US" sz="2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Cross-Validation</a:t>
            </a:r>
            <a:endParaRPr lang="ru-RU" sz="2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8138 0.0020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  <p:bldP spid="12" grpId="0"/>
      <p:bldP spid="14" grpId="0" animBg="1"/>
      <p:bldP spid="15" grpId="0"/>
      <p:bldP spid="16" grpId="0" animBg="1"/>
      <p:bldP spid="17" grpId="0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/>
      <p:bldP spid="24" grpId="0" animBg="1"/>
      <p:bldP spid="24" grpId="1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0" y="566357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EF1DB81-F361-44FD-8DA9-F8B731EC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96" y="1784274"/>
            <a:ext cx="1279177" cy="763526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Начальная популяция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DBDE510-91CE-4D30-A497-E0A41FB4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944" y="1784274"/>
            <a:ext cx="2094040" cy="763526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Начало Эволюции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943D9F2-A136-4F1C-8EB2-68D6C094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077" y="2936402"/>
            <a:ext cx="2094040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Оценка приспособленности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70C44E-68D1-4D18-AF43-EF802487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360338"/>
            <a:ext cx="1661525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Копируем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DF065AC-4135-4F0A-BD24-25CC795B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0" y="3512466"/>
            <a:ext cx="1704673" cy="49887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Кроссинговер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40E93FF-B39E-41E9-9A74-20B1B4946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80" y="3368450"/>
            <a:ext cx="1128608" cy="498875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Мутация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1A6B8AB-EE9A-47D3-988D-32BD05B7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4088530"/>
            <a:ext cx="1661525" cy="948359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Следующее поколение</a:t>
            </a:r>
          </a:p>
        </p:txBody>
      </p:sp>
      <p:sp>
        <p:nvSpPr>
          <p:cNvPr id="15" name="Ромб 14">
            <a:extLst>
              <a:ext uri="{FF2B5EF4-FFF2-40B4-BE49-F238E27FC236}">
                <a16:creationId xmlns:a16="http://schemas.microsoft.com/office/drawing/2014/main" id="{D30140D5-C9DC-4639-8D91-449C3AD9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4" y="3944514"/>
            <a:ext cx="2916000" cy="1152128"/>
          </a:xfrm>
          <a:prstGeom prst="diamond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заканчиваем?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1816D273-DA39-4BE5-AC29-4D53BA11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784" y="5672706"/>
            <a:ext cx="1484197" cy="611105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конец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FD7F64B-6631-4131-B559-23067A6FAA49}"/>
              </a:ext>
            </a:extLst>
          </p:cNvPr>
          <p:cNvCxnSpPr>
            <a:cxnSpLocks noChangeShapeType="1"/>
            <a:stCxn id="8" idx="3"/>
            <a:endCxn id="9" idx="2"/>
          </p:cNvCxnSpPr>
          <p:nvPr/>
        </p:nvCxnSpPr>
        <p:spPr bwMode="auto">
          <a:xfrm>
            <a:off x="2838673" y="2166037"/>
            <a:ext cx="1019271" cy="0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18" name="Соединительная линия уступом 93">
            <a:extLst>
              <a:ext uri="{FF2B5EF4-FFF2-40B4-BE49-F238E27FC236}">
                <a16:creationId xmlns:a16="http://schemas.microsoft.com/office/drawing/2014/main" id="{AC10522B-E263-441F-8B6C-41AE1A6525B9}"/>
              </a:ext>
            </a:extLst>
          </p:cNvPr>
          <p:cNvCxnSpPr>
            <a:cxnSpLocks noChangeShapeType="1"/>
            <a:stCxn id="15" idx="0"/>
            <a:endCxn id="10" idx="2"/>
          </p:cNvCxnSpPr>
          <p:nvPr/>
        </p:nvCxnSpPr>
        <p:spPr bwMode="auto">
          <a:xfrm rot="5400000" flipH="1" flipV="1">
            <a:off x="4684445" y="3738863"/>
            <a:ext cx="410911" cy="39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B672560-DED1-4784-BB61-BE1EF6BC21D2}"/>
              </a:ext>
            </a:extLst>
          </p:cNvPr>
          <p:cNvCxnSpPr>
            <a:cxnSpLocks noChangeShapeType="1"/>
            <a:stCxn id="14" idx="1"/>
            <a:endCxn id="15" idx="3"/>
          </p:cNvCxnSpPr>
          <p:nvPr/>
        </p:nvCxnSpPr>
        <p:spPr bwMode="auto">
          <a:xfrm flipH="1" flipV="1">
            <a:off x="6347704" y="4520578"/>
            <a:ext cx="1476488" cy="4213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113F5C6-E158-4174-B3FE-69EFA2F076FF}"/>
              </a:ext>
            </a:extLst>
          </p:cNvPr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7380384" y="3867325"/>
            <a:ext cx="1274571" cy="221205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166FE0D-3017-47FC-B6C1-4A4482D1AF95}"/>
              </a:ext>
            </a:extLst>
          </p:cNvPr>
          <p:cNvCxnSpPr>
            <a:cxnSpLocks noChangeShapeType="1"/>
            <a:stCxn id="10" idx="3"/>
            <a:endCxn id="11" idx="1"/>
          </p:cNvCxnSpPr>
          <p:nvPr/>
        </p:nvCxnSpPr>
        <p:spPr bwMode="auto">
          <a:xfrm flipV="1">
            <a:off x="5937117" y="2658939"/>
            <a:ext cx="1887075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86BC9CD-0A96-4BC6-8FA7-83EEAAF48BDD}"/>
              </a:ext>
            </a:extLst>
          </p:cNvPr>
          <p:cNvCxnSpPr>
            <a:cxnSpLocks noChangeShapeType="1"/>
            <a:stCxn id="11" idx="2"/>
            <a:endCxn id="13" idx="0"/>
          </p:cNvCxnSpPr>
          <p:nvPr/>
        </p:nvCxnSpPr>
        <p:spPr bwMode="auto">
          <a:xfrm flipH="1">
            <a:off x="7380384" y="2957539"/>
            <a:ext cx="1274571" cy="41091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BF5C029-3632-4033-BC99-73817683F54D}"/>
              </a:ext>
            </a:extLst>
          </p:cNvPr>
          <p:cNvCxnSpPr>
            <a:cxnSpLocks noChangeShapeType="1"/>
            <a:stCxn id="12" idx="1"/>
            <a:endCxn id="14" idx="0"/>
          </p:cNvCxnSpPr>
          <p:nvPr/>
        </p:nvCxnSpPr>
        <p:spPr bwMode="auto">
          <a:xfrm flipH="1">
            <a:off x="8654955" y="3761902"/>
            <a:ext cx="1041445" cy="326628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87F76868-7CB8-49CD-8CA1-1F0D7CA556A6}"/>
              </a:ext>
            </a:extLst>
          </p:cNvPr>
          <p:cNvCxnSpPr>
            <a:cxnSpLocks noChangeShapeType="1"/>
            <a:stCxn id="9" idx="4"/>
            <a:endCxn id="10" idx="0"/>
          </p:cNvCxnSpPr>
          <p:nvPr/>
        </p:nvCxnSpPr>
        <p:spPr bwMode="auto">
          <a:xfrm flipH="1">
            <a:off x="4890097" y="2547800"/>
            <a:ext cx="14867" cy="38860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B218010A-2129-459C-9DC7-CAD1EAB8E0B0}"/>
              </a:ext>
            </a:extLst>
          </p:cNvPr>
          <p:cNvCxnSpPr>
            <a:cxnSpLocks noChangeShapeType="1"/>
            <a:stCxn id="11" idx="2"/>
            <a:endCxn id="14" idx="0"/>
          </p:cNvCxnSpPr>
          <p:nvPr/>
        </p:nvCxnSpPr>
        <p:spPr bwMode="auto">
          <a:xfrm>
            <a:off x="8654955" y="2957539"/>
            <a:ext cx="0" cy="113099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9D5FB3E-E614-4CD8-9AB3-BE816783B0EF}"/>
              </a:ext>
            </a:extLst>
          </p:cNvPr>
          <p:cNvCxnSpPr>
            <a:cxnSpLocks noChangeShapeType="1"/>
            <a:stCxn id="15" idx="2"/>
            <a:endCxn id="16" idx="0"/>
          </p:cNvCxnSpPr>
          <p:nvPr/>
        </p:nvCxnSpPr>
        <p:spPr bwMode="auto">
          <a:xfrm>
            <a:off x="4889704" y="5096642"/>
            <a:ext cx="4179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27" name="Поле 5">
            <a:extLst>
              <a:ext uri="{FF2B5EF4-FFF2-40B4-BE49-F238E27FC236}">
                <a16:creationId xmlns:a16="http://schemas.microsoft.com/office/drawing/2014/main" id="{5A6E2610-EEEC-4172-936E-D49C80C4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52" y="1712266"/>
            <a:ext cx="2392031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Лучшие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N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AD63EF3-310B-4FB7-933F-092928D1E23D}"/>
              </a:ext>
            </a:extLst>
          </p:cNvPr>
          <p:cNvCxnSpPr>
            <a:cxnSpLocks noChangeShapeType="1"/>
            <a:stCxn id="11" idx="2"/>
            <a:endCxn id="12" idx="0"/>
          </p:cNvCxnSpPr>
          <p:nvPr/>
        </p:nvCxnSpPr>
        <p:spPr bwMode="auto">
          <a:xfrm>
            <a:off x="8654955" y="2957539"/>
            <a:ext cx="1893782" cy="554927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29" name="Поле 5">
            <a:extLst>
              <a:ext uri="{FF2B5EF4-FFF2-40B4-BE49-F238E27FC236}">
                <a16:creationId xmlns:a16="http://schemas.microsoft.com/office/drawing/2014/main" id="{B3629752-2D1A-4055-8C49-0728431D8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3656482"/>
            <a:ext cx="636624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</a:t>
            </a:r>
          </a:p>
        </p:txBody>
      </p:sp>
      <p:sp>
        <p:nvSpPr>
          <p:cNvPr id="30" name="Поле 5">
            <a:extLst>
              <a:ext uri="{FF2B5EF4-FFF2-40B4-BE49-F238E27FC236}">
                <a16:creationId xmlns:a16="http://schemas.microsoft.com/office/drawing/2014/main" id="{CC0F12BF-DD13-4B90-B0D0-78A1FDA9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5096642"/>
            <a:ext cx="457727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</a:t>
            </a:r>
          </a:p>
        </p:txBody>
      </p:sp>
      <p:sp>
        <p:nvSpPr>
          <p:cNvPr id="31" name="Поле 5">
            <a:extLst>
              <a:ext uri="{FF2B5EF4-FFF2-40B4-BE49-F238E27FC236}">
                <a16:creationId xmlns:a16="http://schemas.microsoft.com/office/drawing/2014/main" id="{431BC5A6-CF0B-489D-A294-A5F5F836E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18" y="2790094"/>
            <a:ext cx="2368536" cy="7072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max(Acc*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*Sen)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Поле 5">
            <a:extLst>
              <a:ext uri="{FF2B5EF4-FFF2-40B4-BE49-F238E27FC236}">
                <a16:creationId xmlns:a16="http://schemas.microsoft.com/office/drawing/2014/main" id="{69915F5F-421E-4E43-B7B3-829ABEE2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7" y="3595462"/>
            <a:ext cx="3111357" cy="8317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min(MSE)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min({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MSE+MaxE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}/R</a:t>
            </a:r>
            <a:r>
              <a:rPr lang="en-US" sz="24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BD9A9471-4EEA-466F-B114-9899B787F3A4}"/>
              </a:ext>
            </a:extLst>
          </p:cNvPr>
          <p:cNvSpPr/>
          <p:nvPr/>
        </p:nvSpPr>
        <p:spPr>
          <a:xfrm>
            <a:off x="5719639" y="5498745"/>
            <a:ext cx="64723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Genetic programming application for features selection in task of arterial hypertension classification / V. </a:t>
            </a:r>
            <a:r>
              <a:rPr lang="en-US" sz="1600" dirty="0" err="1">
                <a:solidFill>
                  <a:schemeClr val="bg1"/>
                </a:solidFill>
              </a:rPr>
              <a:t>Kublanov</a:t>
            </a:r>
            <a:r>
              <a:rPr lang="en-US" sz="1600" dirty="0">
                <a:solidFill>
                  <a:schemeClr val="bg1"/>
                </a:solidFill>
              </a:rPr>
              <a:t>,  </a:t>
            </a:r>
            <a:r>
              <a:rPr lang="en-US" sz="1600" b="1" dirty="0">
                <a:solidFill>
                  <a:schemeClr val="bg1"/>
                </a:solidFill>
              </a:rPr>
              <a:t>A. </a:t>
            </a:r>
            <a:r>
              <a:rPr lang="en-US" sz="1600" b="1" dirty="0" err="1">
                <a:solidFill>
                  <a:schemeClr val="bg1"/>
                </a:solidFill>
              </a:rPr>
              <a:t>Dolganov</a:t>
            </a:r>
            <a:r>
              <a:rPr lang="en-US" sz="1600" dirty="0">
                <a:solidFill>
                  <a:schemeClr val="bg1"/>
                </a:solidFill>
              </a:rPr>
              <a:t>, H. </a:t>
            </a:r>
            <a:r>
              <a:rPr lang="en-US" sz="1600" dirty="0" err="1">
                <a:solidFill>
                  <a:schemeClr val="bg1"/>
                </a:solidFill>
              </a:rPr>
              <a:t>Gamboa</a:t>
            </a:r>
            <a:r>
              <a:rPr lang="en-US" sz="1600" dirty="0">
                <a:solidFill>
                  <a:schemeClr val="bg1"/>
                </a:solidFill>
              </a:rPr>
              <a:t> // Proceedings - 2017 International Multi-Conference on Engineering, Computer and Information Sciences, SIBIRCON 2017. – Novosibirsk </a:t>
            </a:r>
            <a:r>
              <a:rPr lang="en-US" sz="1600" dirty="0" err="1">
                <a:solidFill>
                  <a:schemeClr val="bg1"/>
                </a:solidFill>
              </a:rPr>
              <a:t>Akademgorodok</a:t>
            </a:r>
            <a:r>
              <a:rPr lang="en-US" sz="1600" dirty="0">
                <a:solidFill>
                  <a:schemeClr val="bg1"/>
                </a:solidFill>
              </a:rPr>
              <a:t>, Russia: IEEE, 2017. – P. 561-565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0" y="566357"/>
            <a:ext cx="12522200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>
              <a:latin typeface="Montserrat" panose="020B060402020202020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2BFD2B-EA0F-4313-9615-F21097F0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4316"/>
            <a:ext cx="1703512" cy="170351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A5DAB6-0C27-48CA-9AC1-9A0A01390AFC}"/>
              </a:ext>
            </a:extLst>
          </p:cNvPr>
          <p:cNvSpPr/>
          <p:nvPr/>
        </p:nvSpPr>
        <p:spPr>
          <a:xfrm>
            <a:off x="2424016" y="5515006"/>
            <a:ext cx="857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Kublanov</a:t>
            </a:r>
            <a:r>
              <a:rPr lang="en-US" dirty="0">
                <a:solidFill>
                  <a:schemeClr val="bg1"/>
                </a:solidFill>
              </a:rPr>
              <a:t>, V., &amp; </a:t>
            </a:r>
            <a:r>
              <a:rPr lang="en-US" dirty="0" err="1">
                <a:solidFill>
                  <a:schemeClr val="bg1"/>
                </a:solidFill>
              </a:rPr>
              <a:t>Dolganov</a:t>
            </a:r>
            <a:r>
              <a:rPr lang="en-US" dirty="0">
                <a:solidFill>
                  <a:schemeClr val="bg1"/>
                </a:solidFill>
              </a:rPr>
              <a:t>, A. (2019). Development of a decision support system for neuro-electrostimulation: Diagnosing disorders of the cardiovascular system and evaluation of the treatment efficiency. </a:t>
            </a:r>
            <a:r>
              <a:rPr lang="en-US" i="1" dirty="0">
                <a:solidFill>
                  <a:schemeClr val="bg1"/>
                </a:solidFill>
              </a:rPr>
              <a:t>Applied Soft Computing Journal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i="1" dirty="0">
                <a:solidFill>
                  <a:schemeClr val="bg1"/>
                </a:solidFill>
              </a:rPr>
              <a:t>77</a:t>
            </a:r>
            <a:r>
              <a:rPr lang="en-US" dirty="0">
                <a:solidFill>
                  <a:schemeClr val="bg1"/>
                </a:solidFill>
              </a:rPr>
              <a:t>, 329-343.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https://doi.org/10.1016/j.asoc.2019.01.032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Атоша\Downloads\Webp.net-gifmaker.gif">
            <a:extLst>
              <a:ext uri="{FF2B5EF4-FFF2-40B4-BE49-F238E27FC236}">
                <a16:creationId xmlns:a16="http://schemas.microsoft.com/office/drawing/2014/main" id="{85BF9349-39C8-4D0D-9616-CD09FA700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1518611"/>
            <a:ext cx="5262831" cy="394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B48B4-988B-48AC-9146-4AE57EECF524}"/>
              </a:ext>
            </a:extLst>
          </p:cNvPr>
          <p:cNvSpPr txBox="1"/>
          <p:nvPr/>
        </p:nvSpPr>
        <p:spPr>
          <a:xfrm>
            <a:off x="5291883" y="509640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step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D52AB-E016-4C8D-B9DC-92486F760F88}"/>
              </a:ext>
            </a:extLst>
          </p:cNvPr>
          <p:cNvSpPr txBox="1"/>
          <p:nvPr/>
        </p:nvSpPr>
        <p:spPr>
          <a:xfrm rot="16200000">
            <a:off x="3261691" y="324433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ACC,%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3DB88-4EE9-459D-9FF5-A84FB4459B70}"/>
              </a:ext>
            </a:extLst>
          </p:cNvPr>
          <p:cNvSpPr txBox="1"/>
          <p:nvPr/>
        </p:nvSpPr>
        <p:spPr>
          <a:xfrm>
            <a:off x="4533136" y="149245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example (QDA)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8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lvl="3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Встроенные методы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88691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179382-C629-4FB5-8526-A26BD4B1BC19}"/>
              </a:ext>
            </a:extLst>
          </p:cNvPr>
          <p:cNvSpPr/>
          <p:nvPr/>
        </p:nvSpPr>
        <p:spPr>
          <a:xfrm>
            <a:off x="417224" y="2661501"/>
            <a:ext cx="2793741" cy="15693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Полный набор Признаков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1C4C91C-2B5D-4047-B6DE-98A27D10D62E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3210965" y="3446190"/>
            <a:ext cx="1242810" cy="884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D1657A5-9CFC-4AF0-ACA1-CAD782362F32}"/>
              </a:ext>
            </a:extLst>
          </p:cNvPr>
          <p:cNvSpPr/>
          <p:nvPr/>
        </p:nvSpPr>
        <p:spPr>
          <a:xfrm>
            <a:off x="7928833" y="2661500"/>
            <a:ext cx="3917086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версии модели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EC20DD1-8152-4F7A-922C-50649E6DDD64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 flipV="1">
            <a:off x="6686023" y="3437342"/>
            <a:ext cx="1242810" cy="1769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5852601-8E1C-43ED-8C46-5E58A9DC4925}"/>
              </a:ext>
            </a:extLst>
          </p:cNvPr>
          <p:cNvSpPr/>
          <p:nvPr/>
        </p:nvSpPr>
        <p:spPr>
          <a:xfrm>
            <a:off x="4453775" y="3131000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626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895533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</a:t>
            </a:r>
            <a:endParaRPr lang="ru-RU" sz="3200" dirty="0">
              <a:latin typeface="Montserrat" panose="020B0604020202020204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/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CEC56D9-C030-4D03-870B-391B6D059DB0}"/>
              </a:ext>
            </a:extLst>
          </p:cNvPr>
          <p:cNvSpPr txBox="1">
            <a:spLocks/>
          </p:cNvSpPr>
          <p:nvPr/>
        </p:nvSpPr>
        <p:spPr>
          <a:xfrm>
            <a:off x="1415480" y="1690219"/>
            <a:ext cx="95955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 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Lasso (L1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DBAF704-C7F1-4001-B727-49F8CD3C7CED}"/>
              </a:ext>
            </a:extLst>
          </p:cNvPr>
          <p:cNvSpPr/>
          <p:nvPr/>
        </p:nvSpPr>
        <p:spPr>
          <a:xfrm>
            <a:off x="6066408" y="3318892"/>
            <a:ext cx="5553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«Лучшие» признаки имеют ненулевые значения </a:t>
            </a:r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4142CB-1868-46BC-9DBE-F4EC4E813CB2}"/>
              </a:ext>
            </a:extLst>
          </p:cNvPr>
          <p:cNvSpPr/>
          <p:nvPr/>
        </p:nvSpPr>
        <p:spPr>
          <a:xfrm>
            <a:off x="6312024" y="2348880"/>
            <a:ext cx="521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</a:p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1824" y="4293096"/>
            <a:ext cx="4801707" cy="208823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4859" y="4428603"/>
            <a:ext cx="2881742" cy="188071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3669195"/>
            <a:ext cx="4194003" cy="28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73092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50442" y="1578040"/>
            <a:ext cx="1078979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Кластеризация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 Классификация!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Расстояние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кружочки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, квадратики, ромбики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Метод кластеризации к-Средних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Ждем пока Инерция меняется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Рисуем Метод Локтя и выбираем лучший к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</a:rPr>
              <a:t>Метрики кластеризации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Внутренние (по распределению данных)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Внешние (по непонятно откуда взявшимся правильным ответам)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Но в целом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#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всёсложно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08AFC14-6FE6-474F-9E6F-7322D1F482CB}"/>
              </a:ext>
            </a:extLst>
          </p:cNvPr>
          <p:cNvSpPr txBox="1">
            <a:spLocks/>
          </p:cNvSpPr>
          <p:nvPr/>
        </p:nvSpPr>
        <p:spPr>
          <a:xfrm>
            <a:off x="1775520" y="69269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35BEFC5-A447-42EF-A3BF-0D0C3BF9F930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br>
              <a:rPr lang="en-US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</a:br>
            <a:r>
              <a:rPr lang="ru-RU" sz="40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Сетка Параметров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4929085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492908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657261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6597768" y="440693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20D94FA-3528-487A-97F5-9606215637A9}"/>
              </a:ext>
            </a:extLst>
          </p:cNvPr>
          <p:cNvSpPr/>
          <p:nvPr/>
        </p:nvSpPr>
        <p:spPr>
          <a:xfrm>
            <a:off x="8322766" y="2967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0CE70F-EC03-45FC-A61B-6798B298BC41}"/>
              </a:ext>
            </a:extLst>
          </p:cNvPr>
          <p:cNvSpPr/>
          <p:nvPr/>
        </p:nvSpPr>
        <p:spPr>
          <a:xfrm>
            <a:off x="8313565" y="440564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375321" y="3327100"/>
            <a:ext cx="305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071664" y="2924944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071664" y="4149080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76" y="2323014"/>
                <a:ext cx="10395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/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922421-3341-423B-9EF4-88D31940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501" y="2273950"/>
                <a:ext cx="470128" cy="523220"/>
              </a:xfrm>
              <a:prstGeom prst="rect">
                <a:avLst/>
              </a:prstGeom>
              <a:blipFill>
                <a:blip r:embed="rId7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>
            <a:extLst>
              <a:ext uri="{FF2B5EF4-FFF2-40B4-BE49-F238E27FC236}">
                <a16:creationId xmlns:a16="http://schemas.microsoft.com/office/drawing/2014/main" id="{C09EDDE3-5AD9-4C9F-A7AA-74E50618B6A0}"/>
              </a:ext>
            </a:extLst>
          </p:cNvPr>
          <p:cNvSpPr/>
          <p:nvPr/>
        </p:nvSpPr>
        <p:spPr>
          <a:xfrm>
            <a:off x="9755909" y="292527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FD30E90-494A-4771-AE6A-017C2C43A492}"/>
              </a:ext>
            </a:extLst>
          </p:cNvPr>
          <p:cNvSpPr/>
          <p:nvPr/>
        </p:nvSpPr>
        <p:spPr>
          <a:xfrm>
            <a:off x="9755909" y="43638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D6A2BD5C-8E2C-4BBB-AC09-80568C93081E}"/>
              </a:ext>
            </a:extLst>
          </p:cNvPr>
          <p:cNvSpPr/>
          <p:nvPr/>
        </p:nvSpPr>
        <p:spPr>
          <a:xfrm>
            <a:off x="11183416" y="29972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22016F72-A74F-4817-B6F7-800F6DFAFF9E}"/>
              </a:ext>
            </a:extLst>
          </p:cNvPr>
          <p:cNvSpPr/>
          <p:nvPr/>
        </p:nvSpPr>
        <p:spPr>
          <a:xfrm>
            <a:off x="11208568" y="443711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379" y="2232124"/>
                <a:ext cx="848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0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2495600" y="90872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Рандомизированный Поиск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/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8B859B-FF68-43E1-8306-AC8D8917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16" y="1457689"/>
                <a:ext cx="53732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1D9751C-D0C1-46FC-93CE-6EAE860F7F8C}"/>
              </a:ext>
            </a:extLst>
          </p:cNvPr>
          <p:cNvSpPr txBox="1"/>
          <p:nvPr/>
        </p:nvSpPr>
        <p:spPr>
          <a:xfrm>
            <a:off x="479376" y="371703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94F9E-2A7F-4C5D-8A37-623ACB4457D8}"/>
              </a:ext>
            </a:extLst>
          </p:cNvPr>
          <p:cNvSpPr txBox="1"/>
          <p:nvPr/>
        </p:nvSpPr>
        <p:spPr>
          <a:xfrm>
            <a:off x="3175719" y="331487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Ridge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4B58E-8025-42D6-ABB8-53A2C23D4283}"/>
              </a:ext>
            </a:extLst>
          </p:cNvPr>
          <p:cNvSpPr txBox="1"/>
          <p:nvPr/>
        </p:nvSpPr>
        <p:spPr>
          <a:xfrm>
            <a:off x="3175719" y="453901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Lasso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/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8BA302-EB2C-4F63-9A9D-CA7E568E9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555" y="2273950"/>
                <a:ext cx="1039515" cy="5280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/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2A6F7-5BB8-456C-89F2-AFB188D06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576" y="2353196"/>
                <a:ext cx="8410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2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0239122-224C-4E4C-A691-172C6CD4F3B9}"/>
              </a:ext>
            </a:extLst>
          </p:cNvPr>
          <p:cNvSpPr txBox="1">
            <a:spLocks/>
          </p:cNvSpPr>
          <p:nvPr/>
        </p:nvSpPr>
        <p:spPr>
          <a:xfrm>
            <a:off x="1934051" y="67705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Объединяй и властвуй?</a:t>
            </a:r>
            <a:endParaRPr lang="ru-RU" sz="36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2F910A0-CE55-484B-B256-A9F58837958E}"/>
              </a:ext>
            </a:extLst>
          </p:cNvPr>
          <p:cNvCxnSpPr>
            <a:cxnSpLocks/>
          </p:cNvCxnSpPr>
          <p:nvPr/>
        </p:nvCxnSpPr>
        <p:spPr>
          <a:xfrm flipV="1">
            <a:off x="1319514" y="1851950"/>
            <a:ext cx="0" cy="371740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3B48940-B828-400E-8DA0-768F9C1DA1BA}"/>
              </a:ext>
            </a:extLst>
          </p:cNvPr>
          <p:cNvCxnSpPr>
            <a:cxnSpLocks/>
          </p:cNvCxnSpPr>
          <p:nvPr/>
        </p:nvCxnSpPr>
        <p:spPr>
          <a:xfrm>
            <a:off x="1319514" y="5567280"/>
            <a:ext cx="8924081" cy="20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B5ED46-86CB-41E3-AFDE-62074A717A90}"/>
              </a:ext>
            </a:extLst>
          </p:cNvPr>
          <p:cNvSpPr txBox="1"/>
          <p:nvPr/>
        </p:nvSpPr>
        <p:spPr>
          <a:xfrm rot="16200000">
            <a:off x="-1153495" y="3403496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Метрика Качества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4F26A-F684-4156-8493-375415F0C3D8}"/>
              </a:ext>
            </a:extLst>
          </p:cNvPr>
          <p:cNvSpPr txBox="1"/>
          <p:nvPr/>
        </p:nvSpPr>
        <p:spPr>
          <a:xfrm>
            <a:off x="4050015" y="5765360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ГиперПараметр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D1AAEE1-44EF-4038-BA2C-4382E814820A}"/>
              </a:ext>
            </a:extLst>
          </p:cNvPr>
          <p:cNvSpPr/>
          <p:nvPr/>
        </p:nvSpPr>
        <p:spPr>
          <a:xfrm>
            <a:off x="1850219" y="484219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71B98AC-9BE6-4600-B09D-0574AC1BDB8A}"/>
              </a:ext>
            </a:extLst>
          </p:cNvPr>
          <p:cNvSpPr/>
          <p:nvPr/>
        </p:nvSpPr>
        <p:spPr>
          <a:xfrm>
            <a:off x="6043439" y="29091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4B514EB-3544-4112-A47B-346D0F2E7374}"/>
              </a:ext>
            </a:extLst>
          </p:cNvPr>
          <p:cNvSpPr/>
          <p:nvPr/>
        </p:nvSpPr>
        <p:spPr>
          <a:xfrm>
            <a:off x="7581617" y="268251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7794897-BB9B-4F77-AF13-3D1AE2F51770}"/>
              </a:ext>
            </a:extLst>
          </p:cNvPr>
          <p:cNvSpPr/>
          <p:nvPr/>
        </p:nvSpPr>
        <p:spPr>
          <a:xfrm>
            <a:off x="6669146" y="21321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6E96406-AA5E-43CF-8C54-BD75B31CD002}"/>
              </a:ext>
            </a:extLst>
          </p:cNvPr>
          <p:cNvSpPr/>
          <p:nvPr/>
        </p:nvSpPr>
        <p:spPr>
          <a:xfrm>
            <a:off x="4225434" y="402956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6D2D75F1-7EDA-4F63-A5EA-52E3614E62F2}"/>
              </a:ext>
            </a:extLst>
          </p:cNvPr>
          <p:cNvSpPr/>
          <p:nvPr/>
        </p:nvSpPr>
        <p:spPr>
          <a:xfrm>
            <a:off x="2623219" y="432885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A710E84-5845-4A7B-B030-F7DD69B5FC83}"/>
              </a:ext>
            </a:extLst>
          </p:cNvPr>
          <p:cNvSpPr/>
          <p:nvPr/>
        </p:nvSpPr>
        <p:spPr>
          <a:xfrm>
            <a:off x="9007840" y="47592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B2A0F9C-7832-4E09-A832-3B0301670C59}"/>
              </a:ext>
            </a:extLst>
          </p:cNvPr>
          <p:cNvGrpSpPr/>
          <p:nvPr/>
        </p:nvGrpSpPr>
        <p:grpSpPr>
          <a:xfrm>
            <a:off x="5958840" y="1432453"/>
            <a:ext cx="2072640" cy="2107409"/>
            <a:chOff x="5958840" y="1432453"/>
            <a:chExt cx="2072640" cy="2107409"/>
          </a:xfrm>
        </p:grpSpPr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E4B036EE-F647-4D12-9FFE-B68E862D20D9}"/>
                </a:ext>
              </a:extLst>
            </p:cNvPr>
            <p:cNvCxnSpPr/>
            <p:nvPr/>
          </p:nvCxnSpPr>
          <p:spPr>
            <a:xfrm>
              <a:off x="630936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BFCEAD1C-8A49-46F9-BD7E-604C88096F6D}"/>
                </a:ext>
              </a:extLst>
            </p:cNvPr>
            <p:cNvCxnSpPr/>
            <p:nvPr/>
          </p:nvCxnSpPr>
          <p:spPr>
            <a:xfrm>
              <a:off x="675132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8EE23E0B-D205-4C9F-B8C9-9C527D5F31CF}"/>
                </a:ext>
              </a:extLst>
            </p:cNvPr>
            <p:cNvCxnSpPr/>
            <p:nvPr/>
          </p:nvCxnSpPr>
          <p:spPr>
            <a:xfrm>
              <a:off x="7203440" y="1432453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29946086-14D7-4990-B246-C17671E057F9}"/>
                </a:ext>
              </a:extLst>
            </p:cNvPr>
            <p:cNvCxnSpPr/>
            <p:nvPr/>
          </p:nvCxnSpPr>
          <p:spPr>
            <a:xfrm>
              <a:off x="7635240" y="1444432"/>
              <a:ext cx="0" cy="209543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63E1592-DEE5-4BFF-90EF-6EC381F5D76D}"/>
                </a:ext>
              </a:extLst>
            </p:cNvPr>
            <p:cNvSpPr/>
            <p:nvPr/>
          </p:nvSpPr>
          <p:spPr>
            <a:xfrm>
              <a:off x="5958840" y="1432453"/>
              <a:ext cx="2072640" cy="209543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9154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8F40DD0-4BD7-4018-8EAF-59DCB3CD643E}"/>
              </a:ext>
            </a:extLst>
          </p:cNvPr>
          <p:cNvSpPr/>
          <p:nvPr/>
        </p:nvSpPr>
        <p:spPr>
          <a:xfrm>
            <a:off x="623392" y="1700808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GridSearchCV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45C5D2-5564-4DAD-A6A7-BFC5B97DEED0}"/>
              </a:ext>
            </a:extLst>
          </p:cNvPr>
          <p:cNvSpPr/>
          <p:nvPr/>
        </p:nvSpPr>
        <p:spPr>
          <a:xfrm>
            <a:off x="623392" y="256490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_clf_search = GridSearchCV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model_clf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  param_grid=tuned_parameters 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			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cv=StratifiedKFold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n_splits=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verbose=</a:t>
            </a:r>
            <a:r>
              <a:rPr lang="tr-TR" sz="2000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E99C1A-1409-4587-A2C5-42046DBF9A9F}"/>
              </a:ext>
            </a:extLst>
          </p:cNvPr>
          <p:cNvSpPr/>
          <p:nvPr/>
        </p:nvSpPr>
        <p:spPr>
          <a:xfrm>
            <a:off x="479376" y="3861048"/>
            <a:ext cx="114492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sklearn.model_selection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ru-RU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AEB6F2-7217-451D-8E42-FD6FBBADE95B}"/>
              </a:ext>
            </a:extLst>
          </p:cNvPr>
          <p:cNvSpPr/>
          <p:nvPr/>
        </p:nvSpPr>
        <p:spPr>
          <a:xfrm>
            <a:off x="623392" y="4653136"/>
            <a:ext cx="10930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cv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reg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_search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RandomizedSearchCV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estimator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model_reg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                         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param_distributions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=parameters 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		cv=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ShuffleSplit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n_splits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B5CEA8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),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n_iter_search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4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Настройка Модели</a:t>
            </a:r>
            <a:endParaRPr lang="ru-RU" sz="32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687016" y="156974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 также можете протестировать разные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2492896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предварительной обработки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055440" y="3429000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уменьшения размерности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4FB922-9C99-4902-866F-E190E05E0337}"/>
              </a:ext>
            </a:extLst>
          </p:cNvPr>
          <p:cNvSpPr/>
          <p:nvPr/>
        </p:nvSpPr>
        <p:spPr>
          <a:xfrm>
            <a:off x="1127448" y="4437112"/>
            <a:ext cx="1065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Значимые параметры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1588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002104" y="1590588"/>
            <a:ext cx="8215678" cy="17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отбор </a:t>
            </a:r>
            <a:r>
              <a:rPr lang="ru-RU" sz="400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Гиперпараметров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4431478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https://colab.research.google.com/drive/14lOEylbmEQ4ms-UiZ-iOBJdmWSJfpiry?usp=sharing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85379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0000500000000000000" pitchFamily="2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0000500000000000000" pitchFamily="2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 txBox="1">
            <a:spLocks/>
          </p:cNvSpPr>
          <p:nvPr/>
        </p:nvSpPr>
        <p:spPr>
          <a:xfrm>
            <a:off x="576037" y="697482"/>
            <a:ext cx="11039926" cy="122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Что происходит с данными</a:t>
            </a:r>
            <a:endParaRPr lang="ru-RU" sz="3200" dirty="0">
              <a:latin typeface="Montserrat" panose="020B0604020202020204" charset="-52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74700" y="1785492"/>
            <a:ext cx="2318272" cy="1320210"/>
          </a:xfrm>
          <a:prstGeom prst="round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Данные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559300" y="1810302"/>
            <a:ext cx="4910238" cy="12954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Предварительная обработка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6853338" y="3557570"/>
            <a:ext cx="4597400" cy="1295400"/>
          </a:xfrm>
          <a:prstGeom prst="roundRect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Новые признаки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1354238" y="3557570"/>
            <a:ext cx="4597400" cy="1295400"/>
          </a:xfrm>
          <a:prstGeom prst="roundRect">
            <a:avLst/>
          </a:prstGeom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Уменьшение признаков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173638" y="5385843"/>
            <a:ext cx="4597400" cy="1295400"/>
          </a:xfrm>
          <a:prstGeom prst="round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Montserrat" panose="020B0604020202020204" charset="-52"/>
              </a:rPr>
              <a:t>Модель</a:t>
            </a:r>
          </a:p>
        </p:txBody>
      </p:sp>
      <p:cxnSp>
        <p:nvCxnSpPr>
          <p:cNvPr id="5" name="Прямая со стрелкой 4"/>
          <p:cNvCxnSpPr>
            <a:endCxn id="17" idx="1"/>
          </p:cNvCxnSpPr>
          <p:nvPr/>
        </p:nvCxnSpPr>
        <p:spPr>
          <a:xfrm>
            <a:off x="3092972" y="2445597"/>
            <a:ext cx="1466328" cy="1240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оединительная линия уступом 6"/>
          <p:cNvCxnSpPr/>
          <p:nvPr/>
        </p:nvCxnSpPr>
        <p:spPr>
          <a:xfrm flipH="1">
            <a:off x="9152038" y="2458002"/>
            <a:ext cx="317500" cy="1099568"/>
          </a:xfrm>
          <a:prstGeom prst="bentConnector4">
            <a:avLst>
              <a:gd name="adj1" fmla="val -72000"/>
              <a:gd name="adj2" fmla="val 6790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5951638" y="4205270"/>
            <a:ext cx="901700" cy="0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/>
          <p:nvPr/>
        </p:nvCxnSpPr>
        <p:spPr>
          <a:xfrm rot="16200000" flipH="1">
            <a:off x="4796202" y="3709706"/>
            <a:ext cx="532873" cy="2819400"/>
          </a:xfrm>
          <a:prstGeom prst="bentConnector3">
            <a:avLst>
              <a:gd name="adj1" fmla="val 38084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62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 animBg="1"/>
      <p:bldP spid="18" grpId="0" animBg="1"/>
      <p:bldP spid="19" grpId="0" animBg="1"/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-18187" y="2060848"/>
            <a:ext cx="9721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sklearn.impute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b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67408" y="2708920"/>
            <a:ext cx="7970192" cy="124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numerical_pipe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'median'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'scaler'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63352" y="5013176"/>
            <a:ext cx="7089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 = ColumnTransformer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transformers=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'num'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numerical_pipe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num_columns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),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CE9178"/>
                </a:solidFill>
                <a:latin typeface="Courier New" panose="02070309020205020404" pitchFamily="49" charset="0"/>
              </a:rPr>
              <a:t>'cat'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categorical_pipe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 cat_columns</a:t>
            </a:r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pt-BR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pt-B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91344" y="3861048"/>
            <a:ext cx="13105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categorical_pipe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= Pipeline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'imputer'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SimpleImputer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strategy=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most_frequent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   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'encoder'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drop=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-34426" y="17008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sklearn.pipeline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Pipeline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63352" y="623731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55840" y="6021288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X_train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655840" y="638132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Courier New" panose="02070309020205020404" pitchFamily="49" charset="0"/>
              </a:rPr>
              <a:t>preprocessors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X_test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248838" y="1844824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sklearn.compose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ColumnTransformer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101134" y="89037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Единый </a:t>
            </a:r>
            <a:r>
              <a:rPr lang="en-US" sz="32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Наше Все</a:t>
            </a:r>
          </a:p>
        </p:txBody>
      </p:sp>
    </p:spTree>
    <p:extLst>
      <p:ext uri="{BB962C8B-B14F-4D97-AF65-F5344CB8AC3E}">
        <p14:creationId xmlns:p14="http://schemas.microsoft.com/office/powerpoint/2010/main" val="174702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494755" y="152336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494754" y="2405914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1" name="Google Shape;139;p26">
            <a:extLst>
              <a:ext uri="{FF2B5EF4-FFF2-40B4-BE49-F238E27FC236}">
                <a16:creationId xmlns:a16="http://schemas.microsoft.com/office/drawing/2014/main" id="{F352840C-215C-4A2B-9783-6E0D0C6BA886}"/>
              </a:ext>
            </a:extLst>
          </p:cNvPr>
          <p:cNvSpPr txBox="1"/>
          <p:nvPr/>
        </p:nvSpPr>
        <p:spPr>
          <a:xfrm>
            <a:off x="2494753" y="382701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Как там </a:t>
            </a:r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Kaggle?</a:t>
            </a:r>
            <a:endParaRPr lang="ru-RU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494752" y="311281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002104" y="1590588"/>
            <a:ext cx="8215678" cy="17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algn="ctr"/>
            <a:r>
              <a:rPr lang="ru-RU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Про </a:t>
            </a:r>
            <a:r>
              <a:rPr lang="en-US" sz="400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Pipeline</a:t>
            </a:r>
            <a:endParaRPr lang="ru-RU" sz="400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9B7A7-BAF1-4B3E-B686-D005E9334873}"/>
              </a:ext>
            </a:extLst>
          </p:cNvPr>
          <p:cNvSpPr txBox="1"/>
          <p:nvPr/>
        </p:nvSpPr>
        <p:spPr>
          <a:xfrm>
            <a:off x="2002104" y="3161478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https://colab.research.google.com/drive/1iz_YVPwew25-wTViWGvpYjw7yKAh2P4A?usp=sharing</a:t>
            </a:r>
            <a:r>
              <a:rPr lang="ru-RU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7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признаков</a:t>
            </a:r>
            <a:r>
              <a:rPr lang="en-US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sz="226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26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lang="ru-RU" sz="2261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2.10 Оптимизация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149118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1" y="1514540"/>
            <a:ext cx="10789790" cy="548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признаков	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фильтрации</a:t>
            </a:r>
          </a:p>
          <a:p>
            <a:pPr marL="342900" lvl="2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Задаем внешний критерий и выкидываем неугодных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Методы оболочки (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Wrapper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Methods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Проверяем Кросс-валидацией как разные комбинации работают на модели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Встроенные методы</a:t>
            </a:r>
          </a:p>
          <a:p>
            <a:pPr marL="3429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Пока только 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L1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-регуляризация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отбор </a:t>
            </a: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гиперпараметров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Поиск по сетке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поиск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Кросс-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валидация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Pipeline </a:t>
            </a:r>
            <a:r>
              <a:rPr lang="en-US" sz="2000" b="1" dirty="0" err="1">
                <a:solidFill>
                  <a:schemeClr val="bg1"/>
                </a:solidFill>
                <a:latin typeface="Montserrat" panose="020B0604020202020204" charset="-52"/>
              </a:rPr>
              <a:t>scikit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-52"/>
              </a:rPr>
              <a:t>-learn</a:t>
            </a:r>
            <a:endParaRPr lang="ru-RU" sz="20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Пакуем то, что делаем с данными в одну строчку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Это так по </a:t>
            </a:r>
            <a:r>
              <a:rPr lang="ru-RU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Питоновски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Привет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MlOps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>
              <a:buClr>
                <a:schemeClr val="bg1"/>
              </a:buClr>
            </a:pP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35024" y="4437518"/>
            <a:ext cx="9537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94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4"/>
              </a:rPr>
              <a:t>https://lms.skillfactory.ru/</a:t>
            </a:r>
            <a:r>
              <a:rPr lang="en-US" sz="3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73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065868" y="5181904"/>
            <a:ext cx="2053459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 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en-US"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Регуляризация, Линейная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029608" y="3268427"/>
            <a:ext cx="1928389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Метрики классификации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6019047" y="5323141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База (своими руками) Логистическая регрессия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. </a:t>
            </a: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7943834" y="5132986"/>
            <a:ext cx="189728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Отбор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моделей. Некоторые прикольные фишки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308AFC14-6FE6-474F-9E6F-7322D1F482CB}"/>
              </a:ext>
            </a:extLst>
          </p:cNvPr>
          <p:cNvSpPr txBox="1">
            <a:spLocks/>
          </p:cNvSpPr>
          <p:nvPr/>
        </p:nvSpPr>
        <p:spPr>
          <a:xfrm>
            <a:off x="1775520" y="692696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Модель</a:t>
            </a:r>
            <a:endParaRPr lang="ru-RU" sz="3200" b="1" dirty="0">
              <a:solidFill>
                <a:schemeClr val="bg1"/>
              </a:solidFill>
              <a:latin typeface="Montserrat" panose="00000500000000000000" pitchFamily="2" charset="-52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/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𝑎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𝑤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предсказание целевой переменной Моделью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D880B-1DE1-4E1A-8999-00603751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1675232"/>
                <a:ext cx="9084731" cy="584775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/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алгоритмом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4A721-9A79-41CB-9BE2-27EFD08C7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66" y="2430445"/>
                <a:ext cx="8676606" cy="573427"/>
              </a:xfrm>
              <a:prstGeom prst="rect">
                <a:avLst/>
              </a:prstGeom>
              <a:blipFill>
                <a:blip r:embed="rId5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/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b="1" dirty="0" err="1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гиперпараметры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модели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(</a:t>
                </a:r>
                <a:r>
                  <a:rPr lang="ru-RU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оптимизируются нами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) </a:t>
                </a:r>
                <a:endParaRPr lang="ru-RU" sz="20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8479E6-8AE8-4512-991F-F08776F9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41" y="3991079"/>
                <a:ext cx="7350667" cy="573427"/>
              </a:xfrm>
              <a:prstGeom prst="rect">
                <a:avLst/>
              </a:prstGeom>
              <a:blipFill>
                <a:blip r:embed="rId6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/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𝒃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0E8FE69E-75D2-40EF-984F-D2BAC66DB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3174310"/>
                <a:ext cx="344004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/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66A406-983F-486C-9207-18860426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4564506"/>
                <a:ext cx="57881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/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𝑅𝑖𝑑𝑔𝑒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5B3B075-B90D-4FEA-BBE3-277A1119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51" y="5057891"/>
                <a:ext cx="6064674" cy="9876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/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𝐿𝑜𝑔𝑅𝑒𝑔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800" dirty="0">
                  <a:latin typeface="Montserrat" panose="020B0604020202020204" charset="-52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07BF3DF3-74C9-41D7-9BB5-271C9771F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521" y="5766482"/>
                <a:ext cx="6181757" cy="987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ABC54F-2B6A-44AD-BDFD-921BB835CF5C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Валидация</a:t>
            </a:r>
            <a:endParaRPr lang="ru-RU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CB8C7-6B70-46CF-A65C-E44005D4DFAD}"/>
              </a:ext>
            </a:extLst>
          </p:cNvPr>
          <p:cNvSpPr txBox="1"/>
          <p:nvPr/>
        </p:nvSpPr>
        <p:spPr>
          <a:xfrm>
            <a:off x="767408" y="2492896"/>
            <a:ext cx="397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Hold-Out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9DACC8-705B-4288-A666-5F3E981FA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92" y="1573684"/>
            <a:ext cx="5486737" cy="11076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0D6CF6-732E-4218-AB5A-A0E7FBBEF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84" y="2365772"/>
            <a:ext cx="3839112" cy="901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BE7CC4-533E-4ABC-BD0E-C0446543E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400" y="2437780"/>
            <a:ext cx="1914146" cy="670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02A345-A451-49B9-B8ED-0898298E0AD2}"/>
              </a:ext>
            </a:extLst>
          </p:cNvPr>
          <p:cNvSpPr txBox="1"/>
          <p:nvPr/>
        </p:nvSpPr>
        <p:spPr>
          <a:xfrm>
            <a:off x="684165" y="1863132"/>
            <a:ext cx="62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Отложенная Выборка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1EB079B-EFD6-43FE-8B59-BFAAF7D6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157860"/>
            <a:ext cx="5486737" cy="11076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5810FD-DB9F-405E-8A82-9311448A7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992" y="4021956"/>
            <a:ext cx="5544616" cy="2727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50C867-5625-4854-9933-23C1CAD71F5B}"/>
              </a:ext>
            </a:extLst>
          </p:cNvPr>
          <p:cNvSpPr txBox="1"/>
          <p:nvPr/>
        </p:nvSpPr>
        <p:spPr>
          <a:xfrm>
            <a:off x="263352" y="4869160"/>
            <a:ext cx="9564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Cross-Validation split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BAB90F-105E-4CF2-9E59-7E5F2CE03FF1}"/>
              </a:ext>
            </a:extLst>
          </p:cNvPr>
          <p:cNvSpPr txBox="1"/>
          <p:nvPr/>
        </p:nvSpPr>
        <p:spPr>
          <a:xfrm>
            <a:off x="263352" y="4149080"/>
            <a:ext cx="6586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n-Fold </a:t>
            </a: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Кросс-валидация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5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11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0168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B29655F-2490-4B9F-859A-DF5F4EA3B1A3}"/>
              </a:ext>
            </a:extLst>
          </p:cNvPr>
          <p:cNvSpPr txBox="1">
            <a:spLocks/>
          </p:cNvSpPr>
          <p:nvPr/>
        </p:nvSpPr>
        <p:spPr>
          <a:xfrm>
            <a:off x="-49063" y="720670"/>
            <a:ext cx="1228868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Компромисс Между Смещением и Дисперсией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BA5D8F-7B49-4379-B21F-D3D410EE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50" y="1845158"/>
            <a:ext cx="7019736" cy="4290910"/>
          </a:xfrm>
          <a:prstGeom prst="rect">
            <a:avLst/>
          </a:prstGeom>
        </p:spPr>
      </p:pic>
      <p:sp>
        <p:nvSpPr>
          <p:cNvPr id="9" name="Полилиния: фигура 14">
            <a:extLst>
              <a:ext uri="{FF2B5EF4-FFF2-40B4-BE49-F238E27FC236}">
                <a16:creationId xmlns:a16="http://schemas.microsoft.com/office/drawing/2014/main" id="{DE910696-E490-49A5-8988-93E49077B252}"/>
              </a:ext>
            </a:extLst>
          </p:cNvPr>
          <p:cNvSpPr/>
          <p:nvPr/>
        </p:nvSpPr>
        <p:spPr>
          <a:xfrm>
            <a:off x="1011854" y="2288130"/>
            <a:ext cx="5616529" cy="3267607"/>
          </a:xfrm>
          <a:custGeom>
            <a:avLst/>
            <a:gdLst>
              <a:gd name="connsiteX0" fmla="*/ 0 w 2794000"/>
              <a:gd name="connsiteY0" fmla="*/ 0 h 2052320"/>
              <a:gd name="connsiteX1" fmla="*/ 416560 w 2794000"/>
              <a:gd name="connsiteY1" fmla="*/ 1056640 h 2052320"/>
              <a:gd name="connsiteX2" fmla="*/ 1493520 w 2794000"/>
              <a:gd name="connsiteY2" fmla="*/ 1757680 h 2052320"/>
              <a:gd name="connsiteX3" fmla="*/ 2794000 w 2794000"/>
              <a:gd name="connsiteY3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2052320">
                <a:moveTo>
                  <a:pt x="0" y="0"/>
                </a:moveTo>
                <a:cubicBezTo>
                  <a:pt x="83820" y="381846"/>
                  <a:pt x="167640" y="763693"/>
                  <a:pt x="416560" y="1056640"/>
                </a:cubicBezTo>
                <a:cubicBezTo>
                  <a:pt x="665480" y="1349587"/>
                  <a:pt x="1097280" y="1591733"/>
                  <a:pt x="1493520" y="1757680"/>
                </a:cubicBezTo>
                <a:cubicBezTo>
                  <a:pt x="1889760" y="1923627"/>
                  <a:pt x="2594187" y="2048933"/>
                  <a:pt x="2794000" y="2052320"/>
                </a:cubicBezTo>
              </a:path>
            </a:pathLst>
          </a:custGeom>
          <a:noFill/>
          <a:ln w="1143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0" name="Полилиния: фигура 15">
            <a:extLst>
              <a:ext uri="{FF2B5EF4-FFF2-40B4-BE49-F238E27FC236}">
                <a16:creationId xmlns:a16="http://schemas.microsoft.com/office/drawing/2014/main" id="{394279C8-0AE9-401F-877E-8D092BA1FD1A}"/>
              </a:ext>
            </a:extLst>
          </p:cNvPr>
          <p:cNvSpPr/>
          <p:nvPr/>
        </p:nvSpPr>
        <p:spPr>
          <a:xfrm>
            <a:off x="1379666" y="2059316"/>
            <a:ext cx="4677095" cy="2571615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4A16F49-8E45-4631-8D7A-7B15ED00BC64}"/>
              </a:ext>
            </a:extLst>
          </p:cNvPr>
          <p:cNvSpPr/>
          <p:nvPr/>
        </p:nvSpPr>
        <p:spPr>
          <a:xfrm rot="16200000">
            <a:off x="-1075201" y="3255386"/>
            <a:ext cx="2664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B87CF59-E446-4CFB-A34C-60FE2B99605A}"/>
              </a:ext>
            </a:extLst>
          </p:cNvPr>
          <p:cNvSpPr/>
          <p:nvPr/>
        </p:nvSpPr>
        <p:spPr>
          <a:xfrm>
            <a:off x="1343472" y="5805264"/>
            <a:ext cx="6410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«Сложность» Модели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7147975-6570-4032-ACA6-686836897E16}"/>
              </a:ext>
            </a:extLst>
          </p:cNvPr>
          <p:cNvSpPr/>
          <p:nvPr/>
        </p:nvSpPr>
        <p:spPr>
          <a:xfrm>
            <a:off x="6384032" y="4437112"/>
            <a:ext cx="5855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Потери на </a:t>
            </a:r>
            <a:r>
              <a:rPr lang="ru-RU" sz="3200" dirty="0">
                <a:solidFill>
                  <a:srgbClr val="00B05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Тренировочных Данных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EA8E506-C94A-40D0-9544-CCBE689C59DC}"/>
              </a:ext>
            </a:extLst>
          </p:cNvPr>
          <p:cNvSpPr/>
          <p:nvPr/>
        </p:nvSpPr>
        <p:spPr>
          <a:xfrm>
            <a:off x="6528048" y="1700808"/>
            <a:ext cx="4099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 </a:t>
            </a:r>
            <a:r>
              <a:rPr lang="ru-RU" sz="3200" dirty="0">
                <a:solidFill>
                  <a:srgbClr val="7030A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Тестовых Данных</a:t>
            </a:r>
          </a:p>
        </p:txBody>
      </p:sp>
      <p:sp>
        <p:nvSpPr>
          <p:cNvPr id="15" name="Полилиния: фигура 20">
            <a:extLst>
              <a:ext uri="{FF2B5EF4-FFF2-40B4-BE49-F238E27FC236}">
                <a16:creationId xmlns:a16="http://schemas.microsoft.com/office/drawing/2014/main" id="{956FA2F8-2073-45D2-A0E6-C071ADC07AD0}"/>
              </a:ext>
            </a:extLst>
          </p:cNvPr>
          <p:cNvSpPr/>
          <p:nvPr/>
        </p:nvSpPr>
        <p:spPr>
          <a:xfrm>
            <a:off x="1021730" y="2192594"/>
            <a:ext cx="5444266" cy="2533936"/>
          </a:xfrm>
          <a:custGeom>
            <a:avLst/>
            <a:gdLst>
              <a:gd name="connsiteX0" fmla="*/ 0 w 2529840"/>
              <a:gd name="connsiteY0" fmla="*/ 71120 h 1643511"/>
              <a:gd name="connsiteX1" fmla="*/ 548640 w 2529840"/>
              <a:gd name="connsiteY1" fmla="*/ 1249680 h 1643511"/>
              <a:gd name="connsiteX2" fmla="*/ 1290320 w 2529840"/>
              <a:gd name="connsiteY2" fmla="*/ 1625600 h 1643511"/>
              <a:gd name="connsiteX3" fmla="*/ 2245360 w 2529840"/>
              <a:gd name="connsiteY3" fmla="*/ 772160 h 1643511"/>
              <a:gd name="connsiteX4" fmla="*/ 2529840 w 2529840"/>
              <a:gd name="connsiteY4" fmla="*/ 0 h 164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840" h="1643511">
                <a:moveTo>
                  <a:pt x="0" y="71120"/>
                </a:moveTo>
                <a:cubicBezTo>
                  <a:pt x="166793" y="530860"/>
                  <a:pt x="333587" y="990600"/>
                  <a:pt x="548640" y="1249680"/>
                </a:cubicBezTo>
                <a:cubicBezTo>
                  <a:pt x="763693" y="1508760"/>
                  <a:pt x="1007533" y="1705187"/>
                  <a:pt x="1290320" y="1625600"/>
                </a:cubicBezTo>
                <a:cubicBezTo>
                  <a:pt x="1573107" y="1546013"/>
                  <a:pt x="2038773" y="1043093"/>
                  <a:pt x="2245360" y="772160"/>
                </a:cubicBezTo>
                <a:cubicBezTo>
                  <a:pt x="2451947" y="501227"/>
                  <a:pt x="2455333" y="160867"/>
                  <a:pt x="2529840" y="0"/>
                </a:cubicBezTo>
              </a:path>
            </a:pathLst>
          </a:custGeom>
          <a:noFill/>
          <a:ln w="1143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DF3EDC-5952-4688-9332-7902C9026E2C}"/>
              </a:ext>
            </a:extLst>
          </p:cNvPr>
          <p:cNvSpPr/>
          <p:nvPr/>
        </p:nvSpPr>
        <p:spPr>
          <a:xfrm>
            <a:off x="6312024" y="3212976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Потери на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</a:t>
            </a:r>
            <a:r>
              <a:rPr lang="ru-RU" sz="3200" dirty="0" err="1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Валидационных</a:t>
            </a:r>
            <a:r>
              <a:rPr lang="ru-RU" sz="3200" dirty="0">
                <a:solidFill>
                  <a:srgbClr val="FFC000"/>
                </a:solidFill>
                <a:latin typeface="Montserrat" panose="020B0604020202020204" charset="-52"/>
                <a:ea typeface="Verdana" panose="020B0604030504040204" pitchFamily="34" charset="0"/>
                <a:cs typeface="+mj-cs"/>
              </a:rPr>
              <a:t> Данных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5029062-CBAA-45C9-9F80-45139EC13EC4}"/>
              </a:ext>
            </a:extLst>
          </p:cNvPr>
          <p:cNvSpPr/>
          <p:nvPr/>
        </p:nvSpPr>
        <p:spPr>
          <a:xfrm>
            <a:off x="2894583" y="4315201"/>
            <a:ext cx="990600" cy="758701"/>
          </a:xfrm>
          <a:prstGeom prst="rect">
            <a:avLst/>
          </a:prstGeom>
          <a:noFill/>
          <a:ln w="1143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8" name="Символ &quot;Запрещено&quot; 28">
            <a:extLst>
              <a:ext uri="{FF2B5EF4-FFF2-40B4-BE49-F238E27FC236}">
                <a16:creationId xmlns:a16="http://schemas.microsoft.com/office/drawing/2014/main" id="{ABFA487A-1C65-43F5-BBD3-5F70F233E5A2}"/>
              </a:ext>
            </a:extLst>
          </p:cNvPr>
          <p:cNvSpPr/>
          <p:nvPr/>
        </p:nvSpPr>
        <p:spPr>
          <a:xfrm>
            <a:off x="7392144" y="1484784"/>
            <a:ext cx="1619880" cy="1512168"/>
          </a:xfrm>
          <a:prstGeom prst="noSmoking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>
              <a:solidFill>
                <a:schemeClr val="bg1"/>
              </a:solidFill>
              <a:latin typeface="Montserrat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1186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5" grpId="0" animBg="1"/>
      <p:bldP spid="16" grpId="0"/>
      <p:bldP spid="17" grpId="0" animBg="1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</TotalTime>
  <Words>2312</Words>
  <Application>Microsoft Office PowerPoint</Application>
  <PresentationFormat>Произвольный</PresentationFormat>
  <Paragraphs>731</Paragraphs>
  <Slides>54</Slides>
  <Notes>54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4" baseType="lpstr">
      <vt:lpstr>Montserrat Black</vt:lpstr>
      <vt:lpstr>Montserrat</vt:lpstr>
      <vt:lpstr>Arial</vt:lpstr>
      <vt:lpstr>Verdana</vt:lpstr>
      <vt:lpstr>Cambria Math</vt:lpstr>
      <vt:lpstr>Times New Roman</vt:lpstr>
      <vt:lpstr>Courier New</vt:lpstr>
      <vt:lpstr>Wingdings</vt:lpstr>
      <vt:lpstr>Source Sans Pro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Источники Новых Признаков</vt:lpstr>
      <vt:lpstr>Мотивация</vt:lpstr>
      <vt:lpstr>Презентация PowerPoint</vt:lpstr>
      <vt:lpstr>Презентация PowerPoint</vt:lpstr>
      <vt:lpstr>Методы фильтрации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Wrapper Methods: Не-оптимальный перебор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эволюции вам нужно: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91</cp:revision>
  <dcterms:modified xsi:type="dcterms:W3CDTF">2022-12-12T16:48:32Z</dcterms:modified>
</cp:coreProperties>
</file>